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0" r:id="rId3"/>
    <p:sldId id="272" r:id="rId4"/>
    <p:sldId id="273" r:id="rId5"/>
    <p:sldId id="256" r:id="rId6"/>
    <p:sldId id="257" r:id="rId7"/>
    <p:sldId id="276" r:id="rId8"/>
    <p:sldId id="258" r:id="rId9"/>
    <p:sldId id="259" r:id="rId10"/>
    <p:sldId id="260" r:id="rId11"/>
    <p:sldId id="261" r:id="rId12"/>
    <p:sldId id="262" r:id="rId13"/>
    <p:sldId id="263" r:id="rId14"/>
    <p:sldId id="269" r:id="rId15"/>
    <p:sldId id="264" r:id="rId16"/>
    <p:sldId id="265" r:id="rId17"/>
    <p:sldId id="266" r:id="rId18"/>
    <p:sldId id="275" r:id="rId19"/>
    <p:sldId id="267" r:id="rId20"/>
    <p:sldId id="268" r:id="rId21"/>
    <p:sldId id="274"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9" d="100"/>
          <a:sy n="79" d="100"/>
        </p:scale>
        <p:origin x="15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41810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2086090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717605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2244348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1036560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6BFC65B-B2A0-46F3-BE1D-8D310B6E7935}" type="datetimeFigureOut">
              <a:rPr lang="fr-FR" smtClean="0"/>
              <a:t>11/05/2017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3782610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6BFC65B-B2A0-46F3-BE1D-8D310B6E7935}" type="datetimeFigureOut">
              <a:rPr lang="fr-FR" smtClean="0"/>
              <a:t>11/05/2017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428387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6BFC65B-B2A0-46F3-BE1D-8D310B6E7935}" type="datetimeFigureOut">
              <a:rPr lang="fr-FR" smtClean="0"/>
              <a:t>11/05/2017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2105643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BFC65B-B2A0-46F3-BE1D-8D310B6E7935}" type="datetimeFigureOut">
              <a:rPr lang="fr-FR" smtClean="0"/>
              <a:t>11/05/2017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229882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6BFC65B-B2A0-46F3-BE1D-8D310B6E7935}" type="datetimeFigureOut">
              <a:rPr lang="fr-FR" smtClean="0"/>
              <a:t>11/05/2017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33500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6BFC65B-B2A0-46F3-BE1D-8D310B6E7935}" type="datetimeFigureOut">
              <a:rPr lang="fr-FR" smtClean="0"/>
              <a:t>11/05/2017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4B81D8-9494-4F35-9F6D-2283D9A60772}" type="slidenum">
              <a:rPr lang="fr-FR" smtClean="0"/>
              <a:t>‹N°›</a:t>
            </a:fld>
            <a:endParaRPr lang="fr-FR"/>
          </a:p>
        </p:txBody>
      </p:sp>
    </p:spTree>
    <p:extLst>
      <p:ext uri="{BB962C8B-B14F-4D97-AF65-F5344CB8AC3E}">
        <p14:creationId xmlns:p14="http://schemas.microsoft.com/office/powerpoint/2010/main" val="271174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FC65B-B2A0-46F3-BE1D-8D310B6E7935}" type="datetimeFigureOut">
              <a:rPr lang="fr-FR" smtClean="0"/>
              <a:t>11/05/2017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B81D8-9494-4F35-9F6D-2283D9A60772}" type="slidenum">
              <a:rPr lang="fr-FR" smtClean="0"/>
              <a:t>‹N°›</a:t>
            </a:fld>
            <a:endParaRPr lang="fr-FR"/>
          </a:p>
        </p:txBody>
      </p:sp>
    </p:spTree>
    <p:extLst>
      <p:ext uri="{BB962C8B-B14F-4D97-AF65-F5344CB8AC3E}">
        <p14:creationId xmlns:p14="http://schemas.microsoft.com/office/powerpoint/2010/main" val="1455503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youtube.com/watch?v=7EgZpERRVmQ"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374651"/>
            <a:ext cx="9144000" cy="1911350"/>
          </a:xfrm>
        </p:spPr>
        <p:txBody>
          <a:bodyPr>
            <a:normAutofit/>
          </a:bodyPr>
          <a:lstStyle/>
          <a:p>
            <a:r>
              <a:rPr lang="en-US" sz="4000" b="1" dirty="0"/>
              <a:t>Le </a:t>
            </a:r>
            <a:r>
              <a:rPr lang="en-US" sz="4000" b="1" dirty="0" err="1"/>
              <a:t>projet</a:t>
            </a:r>
            <a:r>
              <a:rPr lang="en-US" sz="4000" b="1" dirty="0"/>
              <a:t> TALENTS			</a:t>
            </a:r>
            <a:br>
              <a:rPr lang="en-US" sz="4000" b="1" dirty="0"/>
            </a:br>
            <a:r>
              <a:rPr lang="en-US" sz="3200" b="1" dirty="0"/>
              <a:t>ERASMUS + KA2 / </a:t>
            </a:r>
            <a:r>
              <a:rPr lang="en-US" sz="3200" b="1" dirty="0" err="1"/>
              <a:t>partenariat</a:t>
            </a:r>
            <a:r>
              <a:rPr lang="en-US" sz="3200" b="1" dirty="0"/>
              <a:t> </a:t>
            </a:r>
            <a:r>
              <a:rPr lang="en-US" sz="3200" b="1" dirty="0" err="1"/>
              <a:t>stratégique</a:t>
            </a:r>
            <a:br>
              <a:rPr lang="fr-FR" dirty="0"/>
            </a:br>
            <a:endParaRPr lang="fr-FR" dirty="0"/>
          </a:p>
        </p:txBody>
      </p:sp>
      <p:sp>
        <p:nvSpPr>
          <p:cNvPr id="3" name="Sous-titre 2"/>
          <p:cNvSpPr>
            <a:spLocks noGrp="1"/>
          </p:cNvSpPr>
          <p:nvPr>
            <p:ph type="subTitle" idx="1"/>
          </p:nvPr>
        </p:nvSpPr>
        <p:spPr>
          <a:xfrm>
            <a:off x="527050" y="1689100"/>
            <a:ext cx="9144000" cy="4554384"/>
          </a:xfrm>
        </p:spPr>
        <p:txBody>
          <a:bodyPr>
            <a:normAutofit lnSpcReduction="10000"/>
          </a:bodyPr>
          <a:lstStyle/>
          <a:p>
            <a:pPr marL="342900" indent="-342900">
              <a:buFont typeface="Arial" panose="020B0604020202020204" pitchFamily="34" charset="0"/>
              <a:buChar char="•"/>
            </a:pPr>
            <a:r>
              <a:rPr lang="en-US" sz="2800" b="1" dirty="0" err="1"/>
              <a:t>Projet</a:t>
            </a:r>
            <a:r>
              <a:rPr lang="en-US" sz="2800" b="1" dirty="0"/>
              <a:t> sur 3 </a:t>
            </a:r>
            <a:r>
              <a:rPr lang="en-US" sz="2800" b="1" dirty="0" err="1"/>
              <a:t>ans</a:t>
            </a:r>
            <a:r>
              <a:rPr lang="en-US" sz="2800" b="1" dirty="0"/>
              <a:t> (début: </a:t>
            </a:r>
            <a:r>
              <a:rPr lang="en-US" sz="2800" b="1" dirty="0" err="1"/>
              <a:t>Novembre</a:t>
            </a:r>
            <a:r>
              <a:rPr lang="en-US" sz="2800" b="1" dirty="0"/>
              <a:t> 2016) TALENTS – De nouveaux talents pour les </a:t>
            </a:r>
            <a:r>
              <a:rPr lang="en-US" sz="2800" b="1" dirty="0" err="1"/>
              <a:t>entreprises</a:t>
            </a:r>
            <a:r>
              <a:rPr lang="en-US" sz="2800" b="1" dirty="0"/>
              <a:t>- </a:t>
            </a:r>
            <a:r>
              <a:rPr lang="en-US" sz="2800" b="1" dirty="0" err="1"/>
              <a:t>développement</a:t>
            </a:r>
            <a:r>
              <a:rPr lang="en-US" sz="2800" b="1" dirty="0"/>
              <a:t> du </a:t>
            </a:r>
            <a:r>
              <a:rPr lang="en-US" sz="2800" b="1" dirty="0" err="1"/>
              <a:t>potentiel</a:t>
            </a:r>
            <a:r>
              <a:rPr lang="en-US" sz="2800" b="1" dirty="0"/>
              <a:t> des migrants et </a:t>
            </a:r>
            <a:r>
              <a:rPr lang="en-US" sz="2800" b="1" dirty="0" err="1"/>
              <a:t>réfugiés</a:t>
            </a:r>
            <a:endParaRPr lang="en-US" sz="2800" b="1" dirty="0"/>
          </a:p>
          <a:p>
            <a:pPr marL="342900" indent="-342900">
              <a:buFont typeface="Arial" panose="020B0604020202020204" pitchFamily="34" charset="0"/>
              <a:buChar char="•"/>
            </a:pPr>
            <a:r>
              <a:rPr lang="en-US" sz="2800" b="1" dirty="0" err="1"/>
              <a:t>Partenaires</a:t>
            </a:r>
            <a:r>
              <a:rPr lang="en-US" sz="2800" b="1" dirty="0"/>
              <a:t>: </a:t>
            </a:r>
            <a:r>
              <a:rPr lang="en-US" sz="2800" b="1" dirty="0" err="1"/>
              <a:t>Autriche</a:t>
            </a:r>
            <a:r>
              <a:rPr lang="en-US" sz="2800" b="1" dirty="0"/>
              <a:t>, </a:t>
            </a:r>
            <a:r>
              <a:rPr lang="en-US" sz="2800" b="1" dirty="0" err="1"/>
              <a:t>Allemagne</a:t>
            </a:r>
            <a:r>
              <a:rPr lang="en-US" sz="2800" b="1" dirty="0"/>
              <a:t>, </a:t>
            </a:r>
            <a:r>
              <a:rPr lang="en-US" sz="2800" b="1" dirty="0" err="1"/>
              <a:t>Italie,Norvège</a:t>
            </a:r>
            <a:r>
              <a:rPr lang="en-US" sz="2800" b="1" dirty="0"/>
              <a:t> et </a:t>
            </a:r>
            <a:r>
              <a:rPr lang="en-US" sz="2800" b="1" dirty="0" err="1"/>
              <a:t>Suède</a:t>
            </a:r>
            <a:endParaRPr lang="en-US" sz="2800" b="1" dirty="0"/>
          </a:p>
          <a:p>
            <a:pPr marL="457200" indent="-457200">
              <a:buFont typeface="Arial" panose="020B0604020202020204" pitchFamily="34" charset="0"/>
              <a:buChar char="•"/>
            </a:pPr>
            <a:r>
              <a:rPr lang="en-US" sz="2800" b="1" dirty="0" err="1"/>
              <a:t>Responsables</a:t>
            </a:r>
            <a:r>
              <a:rPr lang="en-US" sz="2800" b="1" dirty="0"/>
              <a:t>: </a:t>
            </a:r>
            <a:r>
              <a:rPr lang="en-US" sz="2800" b="1" dirty="0" err="1"/>
              <a:t>l’association</a:t>
            </a:r>
            <a:r>
              <a:rPr lang="en-US" sz="2800" b="1" dirty="0"/>
              <a:t> </a:t>
            </a:r>
            <a:r>
              <a:rPr lang="en-US" sz="2800" b="1" dirty="0" err="1"/>
              <a:t>européenne</a:t>
            </a:r>
            <a:r>
              <a:rPr lang="en-US" sz="2800" b="1" dirty="0"/>
              <a:t> Earlall et </a:t>
            </a:r>
            <a:r>
              <a:rPr lang="en-US" sz="2800" b="1" dirty="0" err="1"/>
              <a:t>l’université</a:t>
            </a:r>
            <a:r>
              <a:rPr lang="en-US" sz="2800" b="1" dirty="0"/>
              <a:t> </a:t>
            </a:r>
            <a:r>
              <a:rPr lang="en-US" sz="2800" b="1" dirty="0" err="1"/>
              <a:t>populaire</a:t>
            </a:r>
            <a:r>
              <a:rPr lang="en-US" sz="2800" b="1" dirty="0"/>
              <a:t> de Stuttgart </a:t>
            </a:r>
          </a:p>
          <a:p>
            <a:pPr marL="342900" indent="-342900">
              <a:buFont typeface="Arial" panose="020B0604020202020204" pitchFamily="34" charset="0"/>
              <a:buChar char="•"/>
            </a:pPr>
            <a:r>
              <a:rPr lang="en-US" sz="2800" b="1" dirty="0" err="1"/>
              <a:t>L’objectif</a:t>
            </a:r>
            <a:r>
              <a:rPr lang="en-US" sz="2800" b="1" dirty="0"/>
              <a:t> principal </a:t>
            </a:r>
            <a:r>
              <a:rPr lang="en-US" sz="2800" b="1" dirty="0" err="1"/>
              <a:t>est</a:t>
            </a:r>
            <a:r>
              <a:rPr lang="en-US" sz="2800" b="1" dirty="0"/>
              <a:t> de developer des concepts et des </a:t>
            </a:r>
            <a:r>
              <a:rPr lang="en-US" sz="2800" b="1" dirty="0" err="1"/>
              <a:t>outils</a:t>
            </a:r>
            <a:r>
              <a:rPr lang="en-US" sz="2800" b="1" dirty="0"/>
              <a:t> pour aider à identifier les talents et les forces que </a:t>
            </a:r>
            <a:r>
              <a:rPr lang="en-US" sz="2800" b="1" dirty="0" err="1"/>
              <a:t>possède</a:t>
            </a:r>
            <a:r>
              <a:rPr lang="en-US" sz="2800" b="1" dirty="0"/>
              <a:t> </a:t>
            </a:r>
            <a:r>
              <a:rPr lang="en-US" sz="2800" b="1" dirty="0" err="1"/>
              <a:t>chaque</a:t>
            </a:r>
            <a:r>
              <a:rPr lang="en-US" sz="2800" b="1" dirty="0"/>
              <a:t> </a:t>
            </a:r>
            <a:r>
              <a:rPr lang="en-US" sz="2800" b="1" dirty="0" err="1"/>
              <a:t>personne</a:t>
            </a:r>
            <a:r>
              <a:rPr lang="en-US" sz="2800" b="1" dirty="0"/>
              <a:t> en </a:t>
            </a:r>
            <a:r>
              <a:rPr lang="en-US" sz="2800" b="1" dirty="0" err="1"/>
              <a:t>lui</a:t>
            </a:r>
            <a:r>
              <a:rPr lang="en-US" sz="2800" b="1" dirty="0"/>
              <a:t> </a:t>
            </a:r>
            <a:r>
              <a:rPr lang="en-US" sz="2800" b="1" dirty="0" err="1"/>
              <a:t>offrant</a:t>
            </a:r>
            <a:r>
              <a:rPr lang="en-US" sz="2800" b="1" dirty="0"/>
              <a:t> </a:t>
            </a:r>
            <a:r>
              <a:rPr lang="en-US" sz="2800" b="1" dirty="0" err="1"/>
              <a:t>une</a:t>
            </a:r>
            <a:r>
              <a:rPr lang="en-US" sz="2800" b="1" dirty="0"/>
              <a:t> formation </a:t>
            </a:r>
            <a:r>
              <a:rPr lang="en-US" sz="2800" b="1" dirty="0" err="1"/>
              <a:t>adaptée</a:t>
            </a:r>
            <a:r>
              <a:rPr lang="en-US" sz="2800" b="1" dirty="0"/>
              <a:t> aux </a:t>
            </a:r>
            <a:r>
              <a:rPr lang="en-US" sz="2800" b="1" dirty="0" err="1"/>
              <a:t>besoins</a:t>
            </a:r>
            <a:r>
              <a:rPr lang="en-US" sz="2800" b="1" dirty="0"/>
              <a:t> du </a:t>
            </a:r>
            <a:r>
              <a:rPr lang="en-US" sz="2800" b="1" dirty="0" err="1"/>
              <a:t>marché</a:t>
            </a:r>
            <a:r>
              <a:rPr lang="en-US" sz="2800" b="1" dirty="0"/>
              <a:t> du travail et des </a:t>
            </a:r>
            <a:r>
              <a:rPr lang="en-US" sz="2800" b="1" dirty="0" err="1"/>
              <a:t>entreprises</a:t>
            </a:r>
            <a:endParaRPr lang="fr-FR" sz="2800" dirty="0"/>
          </a:p>
          <a:p>
            <a:endParaRPr lang="fr-FR" dirty="0"/>
          </a:p>
          <a:p>
            <a:endParaRPr lang="fr-FR" dirty="0"/>
          </a:p>
        </p:txBody>
      </p:sp>
    </p:spTree>
    <p:extLst>
      <p:ext uri="{BB962C8B-B14F-4D97-AF65-F5344CB8AC3E}">
        <p14:creationId xmlns:p14="http://schemas.microsoft.com/office/powerpoint/2010/main" val="2217744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boîte à outils de CUBEN offre trois modules:</a:t>
            </a:r>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pPr fontAlgn="t"/>
            <a:r>
              <a:rPr lang="fr-FR" b="1" dirty="0"/>
              <a:t>Module n°1:</a:t>
            </a:r>
            <a:r>
              <a:rPr lang="fr-FR" dirty="0"/>
              <a:t> </a:t>
            </a:r>
            <a:r>
              <a:rPr lang="fr-FR" b="1" dirty="0"/>
              <a:t>Préparation des réseaux, des contacts et de la coopération</a:t>
            </a:r>
          </a:p>
          <a:p>
            <a:pPr marL="0" indent="0">
              <a:buNone/>
            </a:pPr>
            <a:r>
              <a:rPr lang="fr-FR" u="sng" dirty="0"/>
              <a:t>Etape 1</a:t>
            </a:r>
            <a:br>
              <a:rPr lang="fr-FR" dirty="0"/>
            </a:br>
            <a:r>
              <a:rPr lang="fr-FR" dirty="0"/>
              <a:t>Une rencontre entre l’</a:t>
            </a:r>
            <a:r>
              <a:rPr lang="fr-FR" dirty="0" err="1"/>
              <a:t>ent</a:t>
            </a:r>
            <a:r>
              <a:rPr lang="fr-FR" dirty="0"/>
              <a:t> reprise et l’école pour étudier un schéma de coopération </a:t>
            </a:r>
          </a:p>
          <a:p>
            <a:pPr marL="0" indent="0">
              <a:buNone/>
            </a:pPr>
            <a:r>
              <a:rPr lang="fr-FR" u="sng" dirty="0"/>
              <a:t>Etape 2</a:t>
            </a:r>
            <a:br>
              <a:rPr lang="fr-FR" dirty="0"/>
            </a:br>
            <a:r>
              <a:rPr lang="fr-FR" dirty="0"/>
              <a:t>- l’Ecole recherche des candidats adéquats</a:t>
            </a:r>
          </a:p>
          <a:p>
            <a:pPr marL="0" indent="0">
              <a:buNone/>
            </a:pPr>
            <a:r>
              <a:rPr lang="fr-FR" u="sng" dirty="0"/>
              <a:t>Etape 3</a:t>
            </a:r>
            <a:br>
              <a:rPr lang="fr-FR" dirty="0"/>
            </a:br>
            <a:r>
              <a:rPr lang="fr-FR" dirty="0"/>
              <a:t>- Préparation des candidats à leurs stages (1 à 3 semaines)</a:t>
            </a:r>
          </a:p>
          <a:p>
            <a:pPr fontAlgn="t"/>
            <a:r>
              <a:rPr lang="fr-FR" b="1" dirty="0"/>
              <a:t>Module n°2</a:t>
            </a:r>
            <a:r>
              <a:rPr lang="fr-FR" dirty="0"/>
              <a:t> : </a:t>
            </a:r>
            <a:r>
              <a:rPr lang="fr-FR" b="1" dirty="0"/>
              <a:t>approches et méthodes (le rôle de l’enseignant a besoin d’être revu et adapté afin de créer une correspondance et des opportunités de travail entre l’étudiant et l’employeur. La méthode développe le rôle innovant de </a:t>
            </a:r>
            <a:r>
              <a:rPr lang="fr-FR" b="1" dirty="0">
                <a:solidFill>
                  <a:srgbClr val="0070C0"/>
                </a:solidFill>
              </a:rPr>
              <a:t>l’enseignant global</a:t>
            </a:r>
            <a:r>
              <a:rPr lang="fr-FR" b="1" dirty="0"/>
              <a:t>)</a:t>
            </a:r>
            <a:endParaRPr lang="fr-FR" sz="2400" b="1" dirty="0"/>
          </a:p>
        </p:txBody>
      </p:sp>
    </p:spTree>
    <p:extLst>
      <p:ext uri="{BB962C8B-B14F-4D97-AF65-F5344CB8AC3E}">
        <p14:creationId xmlns:p14="http://schemas.microsoft.com/office/powerpoint/2010/main" val="2014565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9188" y="422753"/>
            <a:ext cx="10515600" cy="711116"/>
          </a:xfrm>
        </p:spPr>
        <p:txBody>
          <a:bodyPr>
            <a:normAutofit fontScale="90000"/>
          </a:bodyPr>
          <a:lstStyle/>
          <a:p>
            <a:pPr algn="ctr"/>
            <a:r>
              <a:rPr lang="fr-FR" sz="3600" b="1" dirty="0"/>
              <a:t>La Boîte à outils – suite Module n°2  </a:t>
            </a:r>
            <a:br>
              <a:rPr lang="fr-FR" sz="3200" dirty="0"/>
            </a:br>
            <a:endParaRPr lang="fr-FR" sz="3200" b="1" dirty="0"/>
          </a:p>
        </p:txBody>
      </p:sp>
      <p:sp>
        <p:nvSpPr>
          <p:cNvPr id="3" name="Espace réservé du contenu 2"/>
          <p:cNvSpPr>
            <a:spLocks noGrp="1"/>
          </p:cNvSpPr>
          <p:nvPr>
            <p:ph idx="1"/>
          </p:nvPr>
        </p:nvSpPr>
        <p:spPr>
          <a:xfrm>
            <a:off x="838200" y="1189529"/>
            <a:ext cx="10515600" cy="4987434"/>
          </a:xfrm>
        </p:spPr>
        <p:txBody>
          <a:bodyPr>
            <a:normAutofit fontScale="92500"/>
          </a:bodyPr>
          <a:lstStyle/>
          <a:p>
            <a:r>
              <a:rPr lang="fr-FR" sz="2600" b="1" dirty="0"/>
              <a:t>Approche 1</a:t>
            </a:r>
            <a:r>
              <a:rPr lang="fr-FR" sz="2400" b="1" dirty="0"/>
              <a:t>:</a:t>
            </a:r>
            <a:r>
              <a:rPr lang="fr-FR" sz="2400" dirty="0"/>
              <a:t> </a:t>
            </a:r>
            <a:r>
              <a:rPr lang="fr-FR" sz="2400" b="1" dirty="0"/>
              <a:t>l’approche </a:t>
            </a:r>
            <a:r>
              <a:rPr lang="fr-FR" sz="2400" b="1" dirty="0" err="1"/>
              <a:t>entrepreunariale</a:t>
            </a:r>
            <a:r>
              <a:rPr lang="fr-FR" sz="2400" b="1" dirty="0"/>
              <a:t>: </a:t>
            </a:r>
            <a:r>
              <a:rPr lang="fr-FR" sz="2400" dirty="0"/>
              <a:t>les cours  sont totalement adaptés aux besoins des stagiaires et sont liés à l’intégration et à l’emploi futur des réfugiés/migrants</a:t>
            </a:r>
            <a:endParaRPr lang="fr-FR" sz="2000" dirty="0"/>
          </a:p>
          <a:p>
            <a:r>
              <a:rPr lang="fr-FR" sz="2600" b="1" dirty="0"/>
              <a:t>Approche 2</a:t>
            </a:r>
            <a:r>
              <a:rPr lang="fr-FR" sz="2600" dirty="0"/>
              <a:t>: </a:t>
            </a:r>
            <a:r>
              <a:rPr lang="fr-FR" sz="2600" b="1" dirty="0"/>
              <a:t>l’approche personnalisée </a:t>
            </a:r>
            <a:r>
              <a:rPr lang="fr-FR" sz="2400" b="1" dirty="0"/>
              <a:t>: </a:t>
            </a:r>
            <a:r>
              <a:rPr lang="fr-FR" sz="2400" dirty="0"/>
              <a:t>apprendre en faisant </a:t>
            </a:r>
            <a:endParaRPr lang="fr-FR" sz="2000" dirty="0"/>
          </a:p>
          <a:p>
            <a:pPr fontAlgn="t"/>
            <a:r>
              <a:rPr lang="fr-FR" sz="2600" b="1" dirty="0"/>
              <a:t>Approche 3:</a:t>
            </a:r>
            <a:r>
              <a:rPr lang="fr-FR" sz="2600" dirty="0"/>
              <a:t> </a:t>
            </a:r>
            <a:r>
              <a:rPr lang="fr-FR" sz="2600" b="1" dirty="0"/>
              <a:t>l’autonomie de l’apprenant </a:t>
            </a:r>
            <a:br>
              <a:rPr lang="fr-FR" dirty="0"/>
            </a:br>
            <a:r>
              <a:rPr lang="fr-FR" dirty="0"/>
              <a:t>Cette autonomie est basée sur 7 étapes qui permettront à l’étudiant de devenir de plus en plus responsable pour sa vie et son apprentissage:</a:t>
            </a:r>
            <a:br>
              <a:rPr lang="fr-FR" dirty="0"/>
            </a:br>
            <a:r>
              <a:rPr lang="fr-FR" dirty="0"/>
              <a:t>- faire des choix</a:t>
            </a:r>
            <a:br>
              <a:rPr lang="fr-FR" dirty="0"/>
            </a:br>
            <a:r>
              <a:rPr lang="fr-FR" dirty="0"/>
              <a:t>- se fixer des buts à atteindre dans sa vie et dans sa formation</a:t>
            </a:r>
            <a:br>
              <a:rPr lang="fr-FR" dirty="0"/>
            </a:br>
            <a:r>
              <a:rPr lang="fr-FR" dirty="0"/>
              <a:t>- apprendre en dehors de la salle de classe </a:t>
            </a:r>
            <a:br>
              <a:rPr lang="fr-FR" dirty="0"/>
            </a:br>
            <a:r>
              <a:rPr lang="fr-FR" dirty="0"/>
              <a:t>-identifier sa propre stratégie d’apprentissage </a:t>
            </a:r>
            <a:br>
              <a:rPr lang="fr-FR" dirty="0"/>
            </a:br>
            <a:r>
              <a:rPr lang="fr-FR" dirty="0"/>
              <a:t>-élaborer des exercices pour soi-même </a:t>
            </a:r>
            <a:br>
              <a:rPr lang="fr-FR" dirty="0"/>
            </a:br>
            <a:r>
              <a:rPr lang="fr-FR" dirty="0"/>
              <a:t>-devenir son propre enseignant pour s’aider soi-même et les autres </a:t>
            </a:r>
          </a:p>
          <a:p>
            <a:pPr marL="0" indent="0" fontAlgn="t">
              <a:buNone/>
            </a:pPr>
            <a:r>
              <a:rPr lang="fr-FR" dirty="0"/>
              <a:t>   -devenir des « chercheurs »  de niveaux de langue </a:t>
            </a:r>
            <a:endParaRPr lang="fr-FR" sz="2000" dirty="0"/>
          </a:p>
          <a:p>
            <a:endParaRPr lang="fr-FR" sz="2000" dirty="0"/>
          </a:p>
          <a:p>
            <a:endParaRPr lang="fr-FR" sz="2000" dirty="0"/>
          </a:p>
        </p:txBody>
      </p:sp>
    </p:spTree>
    <p:extLst>
      <p:ext uri="{BB962C8B-B14F-4D97-AF65-F5344CB8AC3E}">
        <p14:creationId xmlns:p14="http://schemas.microsoft.com/office/powerpoint/2010/main" val="361841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Boîte à outils suite</a:t>
            </a:r>
          </a:p>
        </p:txBody>
      </p:sp>
      <p:sp>
        <p:nvSpPr>
          <p:cNvPr id="3" name="Espace réservé du contenu 2"/>
          <p:cNvSpPr>
            <a:spLocks noGrp="1"/>
          </p:cNvSpPr>
          <p:nvPr>
            <p:ph idx="1"/>
          </p:nvPr>
        </p:nvSpPr>
        <p:spPr/>
        <p:txBody>
          <a:bodyPr>
            <a:normAutofit lnSpcReduction="10000"/>
          </a:bodyPr>
          <a:lstStyle/>
          <a:p>
            <a:pPr fontAlgn="t"/>
            <a:r>
              <a:rPr lang="fr-FR" b="1" dirty="0"/>
              <a:t>Module n°3</a:t>
            </a:r>
            <a:endParaRPr lang="fr-FR" dirty="0"/>
          </a:p>
          <a:p>
            <a:pPr marL="0" indent="0">
              <a:buNone/>
            </a:pPr>
            <a:r>
              <a:rPr lang="fr-FR" sz="3600" dirty="0"/>
              <a:t>Evaluation et suivi (pour s’assurer que la méthode a les effets désirés. Une évaluation permanente à différents niveaux est indispensable). Le cheminement et le développement du migrant/réfugié sont supervisés à la fois en classe et sur le lieu de travail. Coopération étroite entre l’école et l’entreprise. La boîte à outils offre des outils pour la gestion du processus et l’assurance qualité.  </a:t>
            </a:r>
          </a:p>
        </p:txBody>
      </p:sp>
    </p:spTree>
    <p:extLst>
      <p:ext uri="{BB962C8B-B14F-4D97-AF65-F5344CB8AC3E}">
        <p14:creationId xmlns:p14="http://schemas.microsoft.com/office/powerpoint/2010/main" val="1571196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Questions</a:t>
            </a:r>
          </a:p>
        </p:txBody>
      </p:sp>
      <p:sp>
        <p:nvSpPr>
          <p:cNvPr id="3" name="Espace réservé du contenu 2"/>
          <p:cNvSpPr>
            <a:spLocks noGrp="1"/>
          </p:cNvSpPr>
          <p:nvPr>
            <p:ph idx="1"/>
          </p:nvPr>
        </p:nvSpPr>
        <p:spPr>
          <a:xfrm>
            <a:off x="838200" y="1690688"/>
            <a:ext cx="10515600" cy="4702020"/>
          </a:xfrm>
        </p:spPr>
        <p:txBody>
          <a:bodyPr>
            <a:normAutofit/>
          </a:bodyPr>
          <a:lstStyle/>
          <a:p>
            <a:r>
              <a:rPr lang="fr-FR" sz="3600" b="1" dirty="0"/>
              <a:t>Quels sont les secteurs professionnels couverts par CUBEN?</a:t>
            </a:r>
          </a:p>
          <a:p>
            <a:r>
              <a:rPr lang="fr-FR" sz="3600" b="1" dirty="0"/>
              <a:t>Qui sont les étudiants?</a:t>
            </a:r>
          </a:p>
          <a:p>
            <a:r>
              <a:rPr lang="fr-FR" sz="3600" b="1" dirty="0"/>
              <a:t>Quel niveau de langue les étudiants devraient-ils avoir pour se préparer aux stages? </a:t>
            </a:r>
          </a:p>
          <a:p>
            <a:r>
              <a:rPr lang="fr-FR" sz="3600" b="1" dirty="0"/>
              <a:t>Quel est le véritable rôle de l’enseignant?</a:t>
            </a:r>
          </a:p>
          <a:p>
            <a:r>
              <a:rPr lang="fr-FR" sz="3600" b="1" dirty="0"/>
              <a:t>Quel est le véritable rôle du coach? </a:t>
            </a:r>
            <a:br>
              <a:rPr lang="fr-FR" dirty="0"/>
            </a:br>
            <a:endParaRPr lang="fr-FR" dirty="0"/>
          </a:p>
        </p:txBody>
      </p:sp>
    </p:spTree>
    <p:extLst>
      <p:ext uri="{BB962C8B-B14F-4D97-AF65-F5344CB8AC3E}">
        <p14:creationId xmlns:p14="http://schemas.microsoft.com/office/powerpoint/2010/main" val="2967406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694932"/>
          </a:xfrm>
        </p:spPr>
        <p:txBody>
          <a:bodyPr>
            <a:normAutofit fontScale="90000"/>
          </a:bodyPr>
          <a:lstStyle/>
          <a:p>
            <a:pPr algn="ctr"/>
            <a:r>
              <a:rPr lang="fr-FR" b="1" dirty="0"/>
              <a:t>Les </a:t>
            </a:r>
            <a:r>
              <a:rPr lang="fr-FR" b="1" dirty="0" err="1"/>
              <a:t>coachs</a:t>
            </a:r>
            <a:endParaRPr lang="fr-FR" b="1" dirty="0"/>
          </a:p>
        </p:txBody>
      </p:sp>
      <p:sp>
        <p:nvSpPr>
          <p:cNvPr id="3" name="Espace réservé du contenu 2"/>
          <p:cNvSpPr>
            <a:spLocks noGrp="1"/>
          </p:cNvSpPr>
          <p:nvPr>
            <p:ph idx="1"/>
          </p:nvPr>
        </p:nvSpPr>
        <p:spPr>
          <a:xfrm>
            <a:off x="838200" y="1189529"/>
            <a:ext cx="10515600" cy="4987434"/>
          </a:xfrm>
        </p:spPr>
        <p:txBody>
          <a:bodyPr>
            <a:normAutofit fontScale="92500" lnSpcReduction="10000"/>
          </a:bodyPr>
          <a:lstStyle/>
          <a:p>
            <a:r>
              <a:rPr lang="fr-FR" b="1" dirty="0"/>
              <a:t>Leurs tâches:</a:t>
            </a:r>
          </a:p>
          <a:p>
            <a:r>
              <a:rPr lang="fr-FR" dirty="0"/>
              <a:t>Créer des liens avec le marché du travail, avec les employeurs; </a:t>
            </a:r>
          </a:p>
          <a:p>
            <a:r>
              <a:rPr lang="fr-FR" dirty="0"/>
              <a:t>Prendre les contacts nécessaires, interviewer les étudiants candidats à une formation avec stage; Ils sont le go-</a:t>
            </a:r>
            <a:r>
              <a:rPr lang="fr-FR" dirty="0" err="1"/>
              <a:t>between</a:t>
            </a:r>
            <a:r>
              <a:rPr lang="fr-FR" dirty="0"/>
              <a:t> entre le réfugié/migrant et l’employeur; ils vont voir l’employeur avec le candidat avant toute décision; ils s’assurent que tout va bien pendant le stage quitte à faire changer le stage si nécessaire, et ceci en étroite collaboration avec les enseignants; </a:t>
            </a:r>
          </a:p>
          <a:p>
            <a:r>
              <a:rPr lang="fr-FR" dirty="0"/>
              <a:t>Ils organisent les stages;</a:t>
            </a:r>
          </a:p>
          <a:p>
            <a:r>
              <a:rPr lang="fr-FR" dirty="0"/>
              <a:t>Ils nourrissent constamment leur carnet d’adresses de façon à répondre très rapidement à toute demande et à changer de stage si ce dernier ne convient pas;</a:t>
            </a:r>
          </a:p>
          <a:p>
            <a:r>
              <a:rPr lang="fr-FR" dirty="0"/>
              <a:t>En ce sens ils agissent comme des conseillers en orientation; </a:t>
            </a:r>
          </a:p>
          <a:p>
            <a:r>
              <a:rPr lang="fr-FR" b="1" dirty="0"/>
              <a:t>Leurs recrutement: </a:t>
            </a:r>
            <a:r>
              <a:rPr lang="fr-FR" dirty="0"/>
              <a:t>il est très divers. Ils travaillent constamment ensemble</a:t>
            </a:r>
          </a:p>
        </p:txBody>
      </p:sp>
    </p:spTree>
    <p:extLst>
      <p:ext uri="{BB962C8B-B14F-4D97-AF65-F5344CB8AC3E}">
        <p14:creationId xmlns:p14="http://schemas.microsoft.com/office/powerpoint/2010/main" val="1309291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b="1" dirty="0"/>
              <a:t>Les différentes étapes des cours spécialisés</a:t>
            </a:r>
          </a:p>
        </p:txBody>
      </p:sp>
      <p:sp>
        <p:nvSpPr>
          <p:cNvPr id="3" name="Espace réservé du contenu 2"/>
          <p:cNvSpPr>
            <a:spLocks noGrp="1"/>
          </p:cNvSpPr>
          <p:nvPr>
            <p:ph idx="1"/>
          </p:nvPr>
        </p:nvSpPr>
        <p:spPr/>
        <p:txBody>
          <a:bodyPr>
            <a:normAutofit/>
          </a:bodyPr>
          <a:lstStyle/>
          <a:p>
            <a:pPr marL="0" indent="0">
              <a:buNone/>
            </a:pPr>
            <a:r>
              <a:rPr lang="fr-FR" dirty="0"/>
              <a:t>1°La création des cours spécialisés: demande d’entreprises ou de tout autre décideur. Agrément et financement par la ville</a:t>
            </a:r>
          </a:p>
          <a:p>
            <a:pPr marL="0" indent="0">
              <a:buNone/>
            </a:pPr>
            <a:r>
              <a:rPr lang="fr-FR" dirty="0"/>
              <a:t>2 °Les enseignants vont dans toutes les classes et annoncent les sessions de cours </a:t>
            </a:r>
            <a:r>
              <a:rPr lang="fr-FR" dirty="0" err="1"/>
              <a:t>spéciaux.Sélection</a:t>
            </a:r>
            <a:r>
              <a:rPr lang="fr-FR" dirty="0"/>
              <a:t>.</a:t>
            </a:r>
          </a:p>
          <a:p>
            <a:pPr marL="0" indent="0">
              <a:buNone/>
            </a:pPr>
            <a:r>
              <a:rPr lang="fr-FR" dirty="0"/>
              <a:t>3° Début de la session</a:t>
            </a:r>
          </a:p>
          <a:p>
            <a:pPr marL="0" indent="0">
              <a:buNone/>
            </a:pPr>
            <a:r>
              <a:rPr lang="fr-FR" dirty="0"/>
              <a:t>-Une à trois semaines de préparation à l’école </a:t>
            </a:r>
            <a:r>
              <a:rPr lang="fr-FR" dirty="0" err="1"/>
              <a:t>Cuben</a:t>
            </a:r>
            <a:r>
              <a:rPr lang="fr-FR" dirty="0"/>
              <a:t> </a:t>
            </a:r>
          </a:p>
          <a:p>
            <a:pPr marL="0" indent="0">
              <a:buNone/>
            </a:pPr>
            <a:r>
              <a:rPr lang="fr-FR" dirty="0"/>
              <a:t>-Puis environ trois mois de stage en système dual , 3 jours en entreprise et deux jours avec l’école </a:t>
            </a:r>
            <a:r>
              <a:rPr lang="fr-FR" dirty="0" err="1"/>
              <a:t>Cuben</a:t>
            </a:r>
            <a:r>
              <a:rPr lang="fr-FR" dirty="0"/>
              <a:t>, à l’école ou ailleurs</a:t>
            </a:r>
          </a:p>
          <a:p>
            <a:pPr marL="0" indent="0">
              <a:buNone/>
            </a:pPr>
            <a:r>
              <a:rPr lang="fr-FR" dirty="0"/>
              <a:t>4° Les cours se font en harmonie  avec les contenus des stages. </a:t>
            </a:r>
          </a:p>
        </p:txBody>
      </p:sp>
    </p:spTree>
    <p:extLst>
      <p:ext uri="{BB962C8B-B14F-4D97-AF65-F5344CB8AC3E}">
        <p14:creationId xmlns:p14="http://schemas.microsoft.com/office/powerpoint/2010/main" val="1371643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Le contenu des cours spécialisés</a:t>
            </a:r>
          </a:p>
        </p:txBody>
      </p:sp>
      <p:sp>
        <p:nvSpPr>
          <p:cNvPr id="3" name="Espace réservé du contenu 2"/>
          <p:cNvSpPr>
            <a:spLocks noGrp="1"/>
          </p:cNvSpPr>
          <p:nvPr>
            <p:ph idx="1"/>
          </p:nvPr>
        </p:nvSpPr>
        <p:spPr>
          <a:xfrm>
            <a:off x="838200" y="1825624"/>
            <a:ext cx="10515600" cy="5032375"/>
          </a:xfrm>
        </p:spPr>
        <p:txBody>
          <a:bodyPr>
            <a:normAutofit fontScale="85000" lnSpcReduction="20000"/>
          </a:bodyPr>
          <a:lstStyle/>
          <a:p>
            <a:r>
              <a:rPr lang="fr-FR" dirty="0"/>
              <a:t>Ces cours sont essentiellement basés sur </a:t>
            </a:r>
            <a:r>
              <a:rPr lang="fr-FR" b="1" dirty="0"/>
              <a:t>un enseignement informel;</a:t>
            </a:r>
          </a:p>
          <a:p>
            <a:r>
              <a:rPr lang="fr-FR" b="1" dirty="0"/>
              <a:t>L’essentiel n’est pas tant d’apprendre une langue avec rigueur que d’apprendre à intégrer sa propre existence  dans une nouvelle société et dans un emploi que l’on a choisi;</a:t>
            </a:r>
            <a:r>
              <a:rPr lang="fr-FR" dirty="0"/>
              <a:t> </a:t>
            </a:r>
          </a:p>
          <a:p>
            <a:r>
              <a:rPr lang="fr-FR" b="1" dirty="0"/>
              <a:t>L’enseignement traditionnel n’existe pour ainsi dire pas même si les enseignants préparent leurs cours tout en sachant qu’à chaque fois, pour chaque cours, il y aura de grands changements  en fonction des besoins des étudiants. Au fond chaque cours se fait à la demande et de façon souvent spontanée. D’où nécessité d’une grande flexibilité </a:t>
            </a:r>
            <a:r>
              <a:rPr lang="fr-FR" dirty="0"/>
              <a:t> </a:t>
            </a:r>
          </a:p>
          <a:p>
            <a:r>
              <a:rPr lang="fr-FR" b="1" dirty="0"/>
              <a:t>Pour chaque cours les enseignants préparent toujours une série de questions adaptées à trois niveaux de compréhension de la langue, et à la fin du cours la question fondamentale est: qu’est-ce que vous avez appris aujourd’hui? (ex de nouveaux mots, expressions, comment faire des recherches sur internet, comment obtenir de nouvelles informations sur mon emploi, comment présenter des informations aux autres, prendre des responsabilités, faire des choix, etc.).</a:t>
            </a:r>
          </a:p>
          <a:p>
            <a:endParaRPr lang="fr-FR" dirty="0"/>
          </a:p>
          <a:p>
            <a:endParaRPr lang="fr-FR" dirty="0"/>
          </a:p>
          <a:p>
            <a:endParaRPr lang="fr-FR" dirty="0"/>
          </a:p>
        </p:txBody>
      </p:sp>
    </p:spTree>
    <p:extLst>
      <p:ext uri="{BB962C8B-B14F-4D97-AF65-F5344CB8AC3E}">
        <p14:creationId xmlns:p14="http://schemas.microsoft.com/office/powerpoint/2010/main" val="3008803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59668"/>
          </a:xfrm>
        </p:spPr>
        <p:txBody>
          <a:bodyPr/>
          <a:lstStyle/>
          <a:p>
            <a:pPr algn="ctr"/>
            <a:r>
              <a:rPr lang="fr-FR" b="1" dirty="0"/>
              <a:t>Le contenu suite</a:t>
            </a:r>
          </a:p>
        </p:txBody>
      </p:sp>
      <p:sp>
        <p:nvSpPr>
          <p:cNvPr id="3" name="Espace réservé du contenu 2"/>
          <p:cNvSpPr>
            <a:spLocks noGrp="1"/>
          </p:cNvSpPr>
          <p:nvPr>
            <p:ph idx="1"/>
          </p:nvPr>
        </p:nvSpPr>
        <p:spPr>
          <a:xfrm>
            <a:off x="838200" y="1213805"/>
            <a:ext cx="10515600" cy="4963158"/>
          </a:xfrm>
        </p:spPr>
        <p:txBody>
          <a:bodyPr>
            <a:normAutofit fontScale="92500" lnSpcReduction="20000"/>
          </a:bodyPr>
          <a:lstStyle/>
          <a:p>
            <a:pPr marL="0" indent="0">
              <a:buNone/>
            </a:pPr>
            <a:r>
              <a:rPr lang="fr-FR" b="1" dirty="0"/>
              <a:t>C’est le quotidien qu’utilisent les </a:t>
            </a:r>
            <a:r>
              <a:rPr lang="fr-FR" b="1" dirty="0" err="1"/>
              <a:t>enseignrants</a:t>
            </a:r>
            <a:r>
              <a:rPr lang="fr-FR" b="1" dirty="0"/>
              <a:t> pour faire leurs cours.</a:t>
            </a:r>
            <a:r>
              <a:rPr lang="fr-FR" dirty="0"/>
              <a:t> </a:t>
            </a:r>
          </a:p>
          <a:p>
            <a:pPr marL="0" indent="0">
              <a:buNone/>
            </a:pPr>
            <a:r>
              <a:rPr lang="fr-FR" dirty="0"/>
              <a:t>Pour cela ils utilisent des documents authentiques des entreprises, des photos, des vidéos faites par eux, par les étudiants sur leurs lieux de travail par exemple, pour montrer leurs conditions de travail, leur savoir-faire, leur savoir-être. Il se peut qu’une classe passe une heure sur une photo, sur une affiche. Les étudiants peuvent venir avec leurs propres photos, vidéo, documents qui seront discutés collectivement en classe; </a:t>
            </a:r>
          </a:p>
          <a:p>
            <a:pPr marL="0" indent="0">
              <a:buNone/>
            </a:pPr>
            <a:r>
              <a:rPr lang="fr-FR" b="1" dirty="0"/>
              <a:t>Chaque cours dure environ 3 heures et possède une structure de référence mais les enseignants ne savent jamais comment un cours se déroulera. Les cours ont une bonne part d’imprévisible guidé. Exemple, les enseignants travailleront sur les fondamentaux à savoir les conditions de travail comme la sécurité, les horaires, l’ergonomie car certains étudiants ont un travail très physique. </a:t>
            </a:r>
          </a:p>
          <a:p>
            <a:pPr marL="0" indent="0">
              <a:buNone/>
            </a:pPr>
            <a:r>
              <a:rPr lang="fr-FR" b="1" dirty="0"/>
              <a:t>Les enseignants ne limitent pas leurs activités à des cours. Ils emmènent les étudiants au musée, au bowling, au théâtre etc.</a:t>
            </a:r>
            <a:endParaRPr lang="fr-FR" dirty="0"/>
          </a:p>
        </p:txBody>
      </p:sp>
    </p:spTree>
    <p:extLst>
      <p:ext uri="{BB962C8B-B14F-4D97-AF65-F5344CB8AC3E}">
        <p14:creationId xmlns:p14="http://schemas.microsoft.com/office/powerpoint/2010/main" val="261857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Hotel Talents</a:t>
            </a:r>
          </a:p>
        </p:txBody>
      </p:sp>
      <p:sp>
        <p:nvSpPr>
          <p:cNvPr id="3" name="Espace réservé du contenu 2"/>
          <p:cNvSpPr>
            <a:spLocks noGrp="1"/>
          </p:cNvSpPr>
          <p:nvPr>
            <p:ph idx="1"/>
          </p:nvPr>
        </p:nvSpPr>
        <p:spPr/>
        <p:txBody>
          <a:bodyPr/>
          <a:lstStyle/>
          <a:p>
            <a:endParaRPr lang="fr-FR" u="sng" dirty="0">
              <a:hlinkClick r:id="rId2"/>
            </a:endParaRPr>
          </a:p>
          <a:p>
            <a:endParaRPr lang="fr-FR" u="sng" dirty="0">
              <a:hlinkClick r:id="rId2"/>
            </a:endParaRPr>
          </a:p>
          <a:p>
            <a:endParaRPr lang="fr-FR" u="sng">
              <a:hlinkClick r:id="rId2"/>
            </a:endParaRPr>
          </a:p>
          <a:p>
            <a:pPr algn="ctr"/>
            <a:r>
              <a:rPr lang="fr-FR" u="sng">
                <a:hlinkClick r:id="rId2"/>
              </a:rPr>
              <a:t>https://m.youtube.com/watch?v=7EgZpERRVmQ</a:t>
            </a:r>
            <a:endParaRPr lang="fr-FR"/>
          </a:p>
          <a:p>
            <a:endParaRPr lang="fr-FR" dirty="0"/>
          </a:p>
        </p:txBody>
      </p:sp>
    </p:spTree>
    <p:extLst>
      <p:ext uri="{BB962C8B-B14F-4D97-AF65-F5344CB8AC3E}">
        <p14:creationId xmlns:p14="http://schemas.microsoft.com/office/powerpoint/2010/main" val="3096681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3200" b="1" dirty="0"/>
              <a:t>Les résultats attendus sont l’acquisition des compétences suivantes en plus d’une meilleure employabilité et une meilleure connaissance du suédois </a:t>
            </a:r>
          </a:p>
        </p:txBody>
      </p:sp>
      <p:sp>
        <p:nvSpPr>
          <p:cNvPr id="3" name="Espace réservé du contenu 2"/>
          <p:cNvSpPr>
            <a:spLocks noGrp="1"/>
          </p:cNvSpPr>
          <p:nvPr>
            <p:ph idx="1"/>
          </p:nvPr>
        </p:nvSpPr>
        <p:spPr/>
        <p:txBody>
          <a:bodyPr>
            <a:normAutofit fontScale="85000" lnSpcReduction="20000"/>
          </a:bodyPr>
          <a:lstStyle/>
          <a:p>
            <a:r>
              <a:rPr lang="fr-FR" b="1" dirty="0"/>
              <a:t>Les résultats attendus</a:t>
            </a:r>
          </a:p>
          <a:p>
            <a:pPr marL="0" indent="0">
              <a:buNone/>
            </a:pPr>
            <a:r>
              <a:rPr lang="fr-FR" dirty="0"/>
              <a:t>-Habilité à planifier, organiser et remplir les tâches de façon appropriée;</a:t>
            </a:r>
            <a:br>
              <a:rPr lang="fr-FR" dirty="0"/>
            </a:br>
            <a:r>
              <a:rPr lang="fr-FR" dirty="0"/>
              <a:t>-Habilité à travailler en tenant compte de la santé, de l’environnement, de la sécurité et des financements;</a:t>
            </a:r>
            <a:br>
              <a:rPr lang="fr-FR" dirty="0"/>
            </a:br>
            <a:r>
              <a:rPr lang="fr-FR" dirty="0"/>
              <a:t>-Habilité à coopérer et à communiquer avec les autres, d’adapter son comportement et son langage en fonction de la situation;</a:t>
            </a:r>
            <a:br>
              <a:rPr lang="fr-FR" dirty="0"/>
            </a:br>
            <a:r>
              <a:rPr lang="fr-FR" dirty="0"/>
              <a:t>-Habilité à évaluer son propre travail et les résultats; </a:t>
            </a:r>
            <a:br>
              <a:rPr lang="fr-FR" dirty="0"/>
            </a:br>
            <a:r>
              <a:rPr lang="fr-FR" dirty="0"/>
              <a:t>-Une compréhension claire de l’importance de servir et de démontrer son adaptabilité à travailler avec différents groupes ou différentes personnes venant de différentes cultures, religions et des clients avec des besoins spécifiques;    </a:t>
            </a:r>
          </a:p>
          <a:p>
            <a:pPr fontAlgn="t"/>
            <a:r>
              <a:rPr lang="fr-FR" b="1" dirty="0"/>
              <a:t>L’évaluation des étudiants</a:t>
            </a:r>
            <a:br>
              <a:rPr lang="fr-FR" dirty="0"/>
            </a:br>
            <a:r>
              <a:rPr lang="fr-FR" dirty="0"/>
              <a:t>Les étudiants sont constamment évalués et de manière transparente. Ils ont un site dédié et personnalisé où ils peuvent suivre leur propre évaluation et en discuter avec les enseignants ou/et le coach. </a:t>
            </a:r>
          </a:p>
        </p:txBody>
      </p:sp>
    </p:spTree>
    <p:extLst>
      <p:ext uri="{BB962C8B-B14F-4D97-AF65-F5344CB8AC3E}">
        <p14:creationId xmlns:p14="http://schemas.microsoft.com/office/powerpoint/2010/main" val="29572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7650" y="387351"/>
            <a:ext cx="10420350" cy="939799"/>
          </a:xfrm>
        </p:spPr>
        <p:txBody>
          <a:bodyPr>
            <a:normAutofit/>
          </a:bodyPr>
          <a:lstStyle/>
          <a:p>
            <a:r>
              <a:rPr lang="fr-FR" sz="4800" b="1" dirty="0"/>
              <a:t>Objectifs I</a:t>
            </a:r>
          </a:p>
        </p:txBody>
      </p:sp>
      <p:sp>
        <p:nvSpPr>
          <p:cNvPr id="3" name="Sous-titre 2"/>
          <p:cNvSpPr>
            <a:spLocks noGrp="1"/>
          </p:cNvSpPr>
          <p:nvPr>
            <p:ph type="subTitle" idx="1"/>
          </p:nvPr>
        </p:nvSpPr>
        <p:spPr>
          <a:xfrm>
            <a:off x="393700" y="1473200"/>
            <a:ext cx="9144000" cy="4846680"/>
          </a:xfrm>
        </p:spPr>
        <p:txBody>
          <a:bodyPr>
            <a:normAutofit fontScale="55000" lnSpcReduction="20000"/>
          </a:bodyPr>
          <a:lstStyle/>
          <a:p>
            <a:r>
              <a:rPr lang="en-US" sz="3800" b="1" dirty="0"/>
              <a:t>- </a:t>
            </a:r>
            <a:r>
              <a:rPr lang="en-US" sz="4400" b="1" dirty="0" err="1"/>
              <a:t>Analyser</a:t>
            </a:r>
            <a:r>
              <a:rPr lang="en-US" sz="4400" b="1" dirty="0"/>
              <a:t> les </a:t>
            </a:r>
            <a:r>
              <a:rPr lang="en-US" sz="4400" b="1" dirty="0" err="1"/>
              <a:t>formes</a:t>
            </a:r>
            <a:r>
              <a:rPr lang="en-US" sz="4400" b="1" dirty="0"/>
              <a:t> </a:t>
            </a:r>
            <a:r>
              <a:rPr lang="en-US" sz="4400" b="1" dirty="0" err="1"/>
              <a:t>d’orientation</a:t>
            </a:r>
            <a:r>
              <a:rPr lang="en-US" sz="4400" b="1" dirty="0"/>
              <a:t> qui existent au plan des </a:t>
            </a:r>
            <a:r>
              <a:rPr lang="en-US" sz="4400" b="1" dirty="0" err="1"/>
              <a:t>municipalités</a:t>
            </a:r>
            <a:r>
              <a:rPr lang="en-US" sz="4400" b="1" dirty="0"/>
              <a:t> et des </a:t>
            </a:r>
            <a:r>
              <a:rPr lang="en-US" sz="4400" b="1" dirty="0" err="1"/>
              <a:t>régions</a:t>
            </a:r>
            <a:r>
              <a:rPr lang="en-US" sz="4400" b="1" dirty="0"/>
              <a:t> pour les adapter aux migrants et aux </a:t>
            </a:r>
            <a:r>
              <a:rPr lang="en-US" sz="4400" b="1" dirty="0" err="1"/>
              <a:t>réfugiés</a:t>
            </a:r>
            <a:r>
              <a:rPr lang="en-US" sz="4400" b="1" dirty="0"/>
              <a:t> en les </a:t>
            </a:r>
            <a:r>
              <a:rPr lang="en-US" sz="4400" b="1" dirty="0" err="1"/>
              <a:t>rendant</a:t>
            </a:r>
            <a:r>
              <a:rPr lang="en-US" sz="4400" b="1" dirty="0"/>
              <a:t> plus flexibles. </a:t>
            </a:r>
            <a:r>
              <a:rPr lang="en-US" sz="4400" b="1" dirty="0" err="1"/>
              <a:t>Exemple</a:t>
            </a:r>
            <a:r>
              <a:rPr lang="en-US" sz="4400" b="1" dirty="0"/>
              <a:t> le </a:t>
            </a:r>
            <a:r>
              <a:rPr lang="en-US" sz="4400" b="1" dirty="0" err="1"/>
              <a:t>projet</a:t>
            </a:r>
            <a:r>
              <a:rPr lang="en-US" sz="4400" b="1" dirty="0"/>
              <a:t> Erasmus+ </a:t>
            </a:r>
            <a:r>
              <a:rPr lang="en-US" sz="4400" b="1" dirty="0" err="1"/>
              <a:t>Fairguidance</a:t>
            </a:r>
            <a:r>
              <a:rPr lang="en-US" sz="4400" b="1" dirty="0"/>
              <a:t> avec les pays du Danube</a:t>
            </a:r>
            <a:endParaRPr lang="fr-FR" sz="4400" b="1" dirty="0"/>
          </a:p>
          <a:p>
            <a:r>
              <a:rPr lang="en-US" sz="4400" b="1" dirty="0"/>
              <a:t> </a:t>
            </a:r>
            <a:endParaRPr lang="fr-FR" sz="4400" b="1" dirty="0"/>
          </a:p>
          <a:p>
            <a:pPr marL="571500" indent="-571500">
              <a:buFontTx/>
              <a:buChar char="-"/>
            </a:pPr>
            <a:r>
              <a:rPr lang="en-US" sz="4400" b="1" dirty="0" err="1"/>
              <a:t>Créer</a:t>
            </a:r>
            <a:r>
              <a:rPr lang="en-US" sz="4400" b="1" dirty="0"/>
              <a:t> des curricula </a:t>
            </a:r>
            <a:r>
              <a:rPr lang="en-US" sz="4400" b="1" dirty="0" err="1"/>
              <a:t>adaptés</a:t>
            </a:r>
            <a:r>
              <a:rPr lang="en-US" sz="4400" b="1" dirty="0"/>
              <a:t> </a:t>
            </a:r>
            <a:r>
              <a:rPr lang="en-US" sz="4400" b="1" dirty="0" err="1"/>
              <a:t>incluant</a:t>
            </a:r>
            <a:r>
              <a:rPr lang="en-US" sz="4400" b="1" dirty="0"/>
              <a:t> des </a:t>
            </a:r>
            <a:r>
              <a:rPr lang="en-US" sz="4400" b="1" dirty="0" err="1"/>
              <a:t>cours</a:t>
            </a:r>
            <a:r>
              <a:rPr lang="en-US" sz="4400" b="1" dirty="0"/>
              <a:t> </a:t>
            </a:r>
            <a:r>
              <a:rPr lang="en-US" sz="4400" b="1" dirty="0" err="1"/>
              <a:t>intensifs</a:t>
            </a:r>
            <a:r>
              <a:rPr lang="en-US" sz="4400" b="1" dirty="0"/>
              <a:t> de langue à des fins </a:t>
            </a:r>
            <a:r>
              <a:rPr lang="en-US" sz="4400" b="1" dirty="0" err="1"/>
              <a:t>professionnelles</a:t>
            </a:r>
            <a:r>
              <a:rPr lang="en-US" sz="4400" b="1" dirty="0"/>
              <a:t>, un travail sur </a:t>
            </a:r>
            <a:r>
              <a:rPr lang="en-US" sz="4400" b="1" dirty="0" err="1"/>
              <a:t>l’acquisition</a:t>
            </a:r>
            <a:r>
              <a:rPr lang="en-US" sz="4400" b="1" dirty="0"/>
              <a:t> de </a:t>
            </a:r>
            <a:r>
              <a:rPr lang="en-US" sz="4400" b="1" dirty="0" err="1"/>
              <a:t>compétences</a:t>
            </a:r>
            <a:r>
              <a:rPr lang="en-US" sz="4400" b="1" dirty="0"/>
              <a:t> </a:t>
            </a:r>
            <a:r>
              <a:rPr lang="en-US" sz="4400" b="1" dirty="0" err="1"/>
              <a:t>professionnelles</a:t>
            </a:r>
            <a:r>
              <a:rPr lang="en-US" sz="4400" b="1" dirty="0"/>
              <a:t> et la </a:t>
            </a:r>
            <a:r>
              <a:rPr lang="en-US" sz="4400" b="1" dirty="0" err="1"/>
              <a:t>coopération</a:t>
            </a:r>
            <a:r>
              <a:rPr lang="en-US" sz="4400" b="1" dirty="0"/>
              <a:t> avec les </a:t>
            </a:r>
            <a:r>
              <a:rPr lang="en-US" sz="4400" b="1" dirty="0" err="1"/>
              <a:t>entreprises.Le</a:t>
            </a:r>
            <a:r>
              <a:rPr lang="en-US" sz="4400" b="1" dirty="0"/>
              <a:t> </a:t>
            </a:r>
            <a:r>
              <a:rPr lang="en-US" sz="4400" b="1" dirty="0" err="1"/>
              <a:t>projet</a:t>
            </a:r>
            <a:r>
              <a:rPr lang="en-US" sz="4400" b="1" dirty="0"/>
              <a:t> a pour base le </a:t>
            </a:r>
            <a:r>
              <a:rPr lang="en-US" sz="4400" b="1" dirty="0" err="1"/>
              <a:t>projet</a:t>
            </a:r>
            <a:r>
              <a:rPr lang="en-US" sz="4400" b="1" dirty="0"/>
              <a:t> “Hotel Talents” </a:t>
            </a:r>
            <a:r>
              <a:rPr lang="en-US" sz="4400" b="1" dirty="0" err="1"/>
              <a:t>créé</a:t>
            </a:r>
            <a:r>
              <a:rPr lang="en-US" sz="4400" b="1" dirty="0"/>
              <a:t> par la </a:t>
            </a:r>
            <a:r>
              <a:rPr lang="en-US" sz="4400" b="1" dirty="0" err="1"/>
              <a:t>ville</a:t>
            </a:r>
            <a:r>
              <a:rPr lang="en-US" sz="4400" b="1" dirty="0"/>
              <a:t> de Goteborg. – </a:t>
            </a:r>
          </a:p>
          <a:p>
            <a:pPr marL="571500" indent="-571500">
              <a:buFontTx/>
              <a:buChar char="-"/>
            </a:pPr>
            <a:r>
              <a:rPr lang="en-US" sz="4400" b="1" dirty="0"/>
              <a:t>Tester </a:t>
            </a:r>
            <a:r>
              <a:rPr lang="en-US" sz="4400" b="1" dirty="0" err="1"/>
              <a:t>ces</a:t>
            </a:r>
            <a:r>
              <a:rPr lang="en-US" sz="4400" b="1" dirty="0"/>
              <a:t> curricula et les concepts de formation </a:t>
            </a:r>
            <a:r>
              <a:rPr lang="en-US" sz="4400" b="1" dirty="0" err="1"/>
              <a:t>dans</a:t>
            </a:r>
            <a:r>
              <a:rPr lang="en-US" sz="4400" b="1" dirty="0"/>
              <a:t> </a:t>
            </a:r>
            <a:r>
              <a:rPr lang="en-US" sz="4400" b="1" dirty="0" err="1"/>
              <a:t>différentes</a:t>
            </a:r>
            <a:r>
              <a:rPr lang="en-US" sz="4400" b="1" dirty="0"/>
              <a:t> </a:t>
            </a:r>
            <a:r>
              <a:rPr lang="en-US" sz="4400" b="1" dirty="0" err="1"/>
              <a:t>régions</a:t>
            </a:r>
            <a:r>
              <a:rPr lang="en-US" sz="4400" b="1" dirty="0"/>
              <a:t> et </a:t>
            </a:r>
            <a:r>
              <a:rPr lang="en-US" sz="4400" b="1" dirty="0" err="1"/>
              <a:t>villes</a:t>
            </a:r>
            <a:r>
              <a:rPr lang="en-US" sz="4400" b="1" dirty="0"/>
              <a:t> et </a:t>
            </a:r>
            <a:r>
              <a:rPr lang="en-US" sz="4400" b="1" dirty="0" err="1"/>
              <a:t>dans</a:t>
            </a:r>
            <a:r>
              <a:rPr lang="en-US" sz="4400" b="1" dirty="0"/>
              <a:t> </a:t>
            </a:r>
            <a:r>
              <a:rPr lang="en-US" sz="4400" b="1" dirty="0" err="1"/>
              <a:t>différents</a:t>
            </a:r>
            <a:r>
              <a:rPr lang="en-US" sz="4400" b="1" dirty="0"/>
              <a:t> </a:t>
            </a:r>
            <a:r>
              <a:rPr lang="en-US" sz="4400" b="1" dirty="0" err="1"/>
              <a:t>secteurs</a:t>
            </a:r>
            <a:r>
              <a:rPr lang="en-US" sz="4400" b="1" dirty="0"/>
              <a:t> </a:t>
            </a:r>
            <a:r>
              <a:rPr lang="en-US" sz="4400" b="1" dirty="0" err="1"/>
              <a:t>économiques</a:t>
            </a:r>
            <a:r>
              <a:rPr lang="en-US" sz="4400" b="1" dirty="0"/>
              <a:t>, </a:t>
            </a:r>
            <a:r>
              <a:rPr lang="en-US" sz="4400" b="1" dirty="0" err="1"/>
              <a:t>essentiellement</a:t>
            </a:r>
            <a:r>
              <a:rPr lang="en-US" sz="4400" b="1" dirty="0"/>
              <a:t> les </a:t>
            </a:r>
            <a:r>
              <a:rPr lang="en-US" sz="4400" b="1" dirty="0" err="1"/>
              <a:t>secteurs</a:t>
            </a:r>
            <a:r>
              <a:rPr lang="en-US" sz="4400" b="1" dirty="0"/>
              <a:t> </a:t>
            </a:r>
            <a:r>
              <a:rPr lang="en-US" sz="4400" b="1" dirty="0" err="1"/>
              <a:t>où</a:t>
            </a:r>
            <a:r>
              <a:rPr lang="en-US" sz="4400" b="1" dirty="0"/>
              <a:t> </a:t>
            </a:r>
            <a:r>
              <a:rPr lang="en-US" sz="4400" b="1" dirty="0" err="1"/>
              <a:t>l’on</a:t>
            </a:r>
            <a:r>
              <a:rPr lang="en-US" sz="4400" b="1" dirty="0"/>
              <a:t> </a:t>
            </a:r>
            <a:r>
              <a:rPr lang="en-US" sz="4400" b="1" dirty="0" err="1"/>
              <a:t>manque</a:t>
            </a:r>
            <a:r>
              <a:rPr lang="en-US" sz="4400" b="1" dirty="0"/>
              <a:t> de personnel (ex </a:t>
            </a:r>
            <a:r>
              <a:rPr lang="en-US" sz="4400" b="1" dirty="0" err="1"/>
              <a:t>l’hôtellerie,la</a:t>
            </a:r>
            <a:r>
              <a:rPr lang="en-US" sz="4400" b="1" dirty="0"/>
              <a:t> </a:t>
            </a:r>
            <a:r>
              <a:rPr lang="en-US" sz="4400" b="1" dirty="0" err="1"/>
              <a:t>gastronomie</a:t>
            </a:r>
            <a:r>
              <a:rPr lang="en-US" sz="4400" b="1" dirty="0"/>
              <a:t>, la santé).</a:t>
            </a:r>
            <a:endParaRPr lang="fr-FR" sz="4400" b="1" dirty="0"/>
          </a:p>
          <a:p>
            <a:r>
              <a:rPr lang="en-US" sz="3800" b="1" dirty="0"/>
              <a:t> </a:t>
            </a:r>
            <a:endParaRPr lang="fr-FR" sz="3800" b="1" dirty="0"/>
          </a:p>
          <a:p>
            <a:endParaRPr lang="fr-FR" sz="3800" b="1" dirty="0"/>
          </a:p>
          <a:p>
            <a:pPr algn="l"/>
            <a:endParaRPr lang="fr-FR" dirty="0"/>
          </a:p>
        </p:txBody>
      </p:sp>
    </p:spTree>
    <p:extLst>
      <p:ext uri="{BB962C8B-B14F-4D97-AF65-F5344CB8AC3E}">
        <p14:creationId xmlns:p14="http://schemas.microsoft.com/office/powerpoint/2010/main" val="214441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550605"/>
            <a:ext cx="10515600" cy="1317522"/>
          </a:xfrm>
        </p:spPr>
        <p:txBody>
          <a:bodyPr>
            <a:normAutofit/>
          </a:bodyPr>
          <a:lstStyle/>
          <a:p>
            <a:pPr algn="ctr"/>
            <a:r>
              <a:rPr lang="fr-FR" sz="4000" b="1" dirty="0"/>
              <a:t>Comment le projet Talents va-t-il de l’avant?</a:t>
            </a:r>
          </a:p>
        </p:txBody>
      </p:sp>
      <p:sp>
        <p:nvSpPr>
          <p:cNvPr id="3" name="Espace réservé du contenu 2"/>
          <p:cNvSpPr>
            <a:spLocks noGrp="1"/>
          </p:cNvSpPr>
          <p:nvPr>
            <p:ph idx="1"/>
          </p:nvPr>
        </p:nvSpPr>
        <p:spPr>
          <a:xfrm>
            <a:off x="959581" y="1175346"/>
            <a:ext cx="10515600" cy="5319207"/>
          </a:xfrm>
        </p:spPr>
        <p:txBody>
          <a:bodyPr>
            <a:normAutofit fontScale="85000" lnSpcReduction="20000"/>
          </a:bodyPr>
          <a:lstStyle/>
          <a:p>
            <a:r>
              <a:rPr lang="fr-FR" dirty="0"/>
              <a:t>Les objectifs principaux sont:</a:t>
            </a:r>
          </a:p>
          <a:p>
            <a:r>
              <a:rPr lang="fr-FR" dirty="0"/>
              <a:t>Etendre le concept qui est indéniablement un succès et qui peut inspirer d’autres structures à travers l’Europe en tenant compte de la spécificité de chaque pays (la Suède a un taux de chômage des jeunes qui est très bas);</a:t>
            </a:r>
          </a:p>
          <a:p>
            <a:r>
              <a:rPr lang="fr-FR" dirty="0"/>
              <a:t>Trouver, adapter et créer des structures similaires et prêtes à s’investir dans ce nouveau type de concept;</a:t>
            </a:r>
          </a:p>
          <a:p>
            <a:r>
              <a:rPr lang="fr-FR" dirty="0"/>
              <a:t>Travailler à l’adaptation de la Boîte à outils de </a:t>
            </a:r>
            <a:r>
              <a:rPr lang="fr-FR" dirty="0" err="1"/>
              <a:t>Cuben</a:t>
            </a:r>
            <a:r>
              <a:rPr lang="fr-FR" dirty="0"/>
              <a:t>;</a:t>
            </a:r>
          </a:p>
          <a:p>
            <a:r>
              <a:rPr lang="fr-FR" dirty="0"/>
              <a:t>Travailler à l’adaptation et à l’évaluation de cours informels;</a:t>
            </a:r>
          </a:p>
          <a:p>
            <a:r>
              <a:rPr lang="fr-FR" dirty="0"/>
              <a:t>Inviter </a:t>
            </a:r>
            <a:r>
              <a:rPr lang="fr-FR" dirty="0" err="1"/>
              <a:t>Cuben</a:t>
            </a:r>
            <a:r>
              <a:rPr lang="fr-FR" dirty="0"/>
              <a:t> à donner un cours intensif d’initiation;</a:t>
            </a:r>
          </a:p>
          <a:p>
            <a:r>
              <a:rPr lang="fr-FR" dirty="0"/>
              <a:t>Trouver en Europe des entreprises/structures telles que des hôtels prêts à s’investir. Pour les syndicats, il ne peut y avoir de concurrence car on ne parle ici que de stages;</a:t>
            </a:r>
          </a:p>
          <a:p>
            <a:r>
              <a:rPr lang="fr-FR" dirty="0"/>
              <a:t>Obtenir la reconnaissance et le partenariat avec les pôles emploi locaux pour se donner un maximum de chance de réussir;</a:t>
            </a:r>
          </a:p>
          <a:p>
            <a:r>
              <a:rPr lang="fr-FR" dirty="0"/>
              <a:t>Etudier comment des associations de bénévoles peuvent trouver leur place dans ce processus.</a:t>
            </a:r>
          </a:p>
          <a:p>
            <a:endParaRPr lang="fr-FR" dirty="0"/>
          </a:p>
        </p:txBody>
      </p:sp>
    </p:spTree>
    <p:extLst>
      <p:ext uri="{BB962C8B-B14F-4D97-AF65-F5344CB8AC3E}">
        <p14:creationId xmlns:p14="http://schemas.microsoft.com/office/powerpoint/2010/main" val="2337447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Les partenaires</a:t>
            </a:r>
          </a:p>
        </p:txBody>
      </p:sp>
      <p:sp>
        <p:nvSpPr>
          <p:cNvPr id="3" name="Espace réservé du contenu 2"/>
          <p:cNvSpPr>
            <a:spLocks noGrp="1"/>
          </p:cNvSpPr>
          <p:nvPr>
            <p:ph idx="1"/>
          </p:nvPr>
        </p:nvSpPr>
        <p:spPr/>
        <p:txBody>
          <a:bodyPr>
            <a:normAutofit fontScale="92500" lnSpcReduction="10000"/>
          </a:bodyPr>
          <a:lstStyle/>
          <a:p>
            <a:pPr marL="0" indent="0">
              <a:buNone/>
            </a:pPr>
            <a:r>
              <a:rPr lang="en-US" b="1" dirty="0"/>
              <a:t> </a:t>
            </a:r>
            <a:endParaRPr lang="fr-FR" dirty="0"/>
          </a:p>
          <a:p>
            <a:r>
              <a:rPr lang="en-US" b="1" dirty="0" err="1"/>
              <a:t>Partenaires</a:t>
            </a:r>
            <a:r>
              <a:rPr lang="en-US" b="1" dirty="0"/>
              <a:t>/Consortium :</a:t>
            </a:r>
            <a:r>
              <a:rPr lang="en-US" dirty="0"/>
              <a:t> </a:t>
            </a:r>
            <a:r>
              <a:rPr lang="en-US" dirty="0" err="1"/>
              <a:t>Ministère</a:t>
            </a:r>
            <a:r>
              <a:rPr lang="en-US" dirty="0"/>
              <a:t> de </a:t>
            </a:r>
            <a:r>
              <a:rPr lang="en-US" dirty="0" err="1"/>
              <a:t>l’education</a:t>
            </a:r>
            <a:r>
              <a:rPr lang="en-US" dirty="0"/>
              <a:t>, de </a:t>
            </a:r>
            <a:r>
              <a:rPr lang="en-US" dirty="0" err="1"/>
              <a:t>lajeunesse</a:t>
            </a:r>
            <a:r>
              <a:rPr lang="en-US" dirty="0"/>
              <a:t> et des sports du Bade-Württemberg, 6 </a:t>
            </a:r>
            <a:r>
              <a:rPr lang="en-US" dirty="0" err="1"/>
              <a:t>universités</a:t>
            </a:r>
            <a:r>
              <a:rPr lang="en-US" dirty="0"/>
              <a:t> </a:t>
            </a:r>
            <a:r>
              <a:rPr lang="en-US" dirty="0" err="1"/>
              <a:t>populaires</a:t>
            </a:r>
            <a:r>
              <a:rPr lang="en-US" dirty="0"/>
              <a:t> du Bade-</a:t>
            </a:r>
            <a:r>
              <a:rPr lang="en-US" dirty="0" err="1"/>
              <a:t>Würtemberg</a:t>
            </a:r>
            <a:r>
              <a:rPr lang="en-US" dirty="0"/>
              <a:t> </a:t>
            </a:r>
            <a:r>
              <a:rPr lang="en-US" dirty="0" err="1"/>
              <a:t>Volkshochschule</a:t>
            </a:r>
            <a:r>
              <a:rPr lang="en-US" dirty="0"/>
              <a:t>-Association Baden-Württemberg (coordination)/ and 5 </a:t>
            </a:r>
            <a:r>
              <a:rPr lang="en-US" dirty="0" err="1"/>
              <a:t>autres</a:t>
            </a:r>
            <a:r>
              <a:rPr lang="en-US" dirty="0"/>
              <a:t> VHS`s in Baden-Württemberg / </a:t>
            </a:r>
            <a:r>
              <a:rPr lang="en-US" dirty="0" err="1"/>
              <a:t>Allemagne</a:t>
            </a:r>
            <a:r>
              <a:rPr lang="en-US" dirty="0"/>
              <a:t>, </a:t>
            </a:r>
            <a:r>
              <a:rPr lang="en-US" dirty="0" err="1"/>
              <a:t>Arbedsmarknad</a:t>
            </a:r>
            <a:r>
              <a:rPr lang="en-US" dirty="0"/>
              <a:t> </a:t>
            </a:r>
            <a:r>
              <a:rPr lang="en-US" dirty="0" err="1"/>
              <a:t>och</a:t>
            </a:r>
            <a:r>
              <a:rPr lang="en-US" dirty="0"/>
              <a:t> </a:t>
            </a:r>
            <a:r>
              <a:rPr lang="en-US" dirty="0" err="1"/>
              <a:t>vuxenutbildning</a:t>
            </a:r>
            <a:r>
              <a:rPr lang="en-US" dirty="0"/>
              <a:t> </a:t>
            </a:r>
            <a:r>
              <a:rPr lang="en-US" dirty="0" err="1"/>
              <a:t>Municipalité</a:t>
            </a:r>
            <a:r>
              <a:rPr lang="en-US" dirty="0"/>
              <a:t> de </a:t>
            </a:r>
            <a:r>
              <a:rPr lang="en-US" dirty="0" err="1"/>
              <a:t>Götebourg</a:t>
            </a:r>
            <a:r>
              <a:rPr lang="en-US" dirty="0"/>
              <a:t>, </a:t>
            </a:r>
            <a:r>
              <a:rPr lang="en-US" dirty="0" err="1"/>
              <a:t>Cuben</a:t>
            </a:r>
            <a:r>
              <a:rPr lang="en-US" dirty="0"/>
              <a:t> </a:t>
            </a:r>
            <a:r>
              <a:rPr lang="en-US" dirty="0" err="1"/>
              <a:t>Utbildning</a:t>
            </a:r>
            <a:r>
              <a:rPr lang="en-US" dirty="0"/>
              <a:t> AB /Sweden, Oslo </a:t>
            </a:r>
            <a:r>
              <a:rPr lang="en-US" dirty="0" err="1"/>
              <a:t>Voksenopplaering</a:t>
            </a:r>
            <a:r>
              <a:rPr lang="en-US" dirty="0"/>
              <a:t> </a:t>
            </a:r>
            <a:r>
              <a:rPr lang="en-US" dirty="0" err="1"/>
              <a:t>Rosenhof</a:t>
            </a:r>
            <a:r>
              <a:rPr lang="en-US" dirty="0"/>
              <a:t>, Norway, Styrian </a:t>
            </a:r>
            <a:r>
              <a:rPr lang="en-US" dirty="0" err="1"/>
              <a:t>Associa-tion</a:t>
            </a:r>
            <a:r>
              <a:rPr lang="en-US" dirty="0"/>
              <a:t> for Education and economics, Graz /</a:t>
            </a:r>
            <a:r>
              <a:rPr lang="en-US" dirty="0" err="1"/>
              <a:t>Autriche</a:t>
            </a:r>
            <a:r>
              <a:rPr lang="en-US" dirty="0"/>
              <a:t>, University </a:t>
            </a:r>
            <a:r>
              <a:rPr lang="en-US" dirty="0" err="1"/>
              <a:t>Degli</a:t>
            </a:r>
            <a:r>
              <a:rPr lang="en-US" dirty="0"/>
              <a:t> </a:t>
            </a:r>
            <a:r>
              <a:rPr lang="en-US" dirty="0" err="1"/>
              <a:t>Studi</a:t>
            </a:r>
            <a:r>
              <a:rPr lang="en-US" dirty="0"/>
              <a:t> di Firenze /Italy and EARLALL, Brussels /Belgium</a:t>
            </a:r>
          </a:p>
          <a:p>
            <a:r>
              <a:rPr lang="fr-FR" b="1" dirty="0"/>
              <a:t>'marie.medstrom@cubenutbildning.se'</a:t>
            </a:r>
          </a:p>
          <a:p>
            <a:r>
              <a:rPr lang="fr-FR" dirty="0"/>
              <a:t>Michel Lefranc: micky.lefranc@orange.fr</a:t>
            </a:r>
          </a:p>
        </p:txBody>
      </p:sp>
    </p:spTree>
    <p:extLst>
      <p:ext uri="{BB962C8B-B14F-4D97-AF65-F5344CB8AC3E}">
        <p14:creationId xmlns:p14="http://schemas.microsoft.com/office/powerpoint/2010/main" val="2409212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800" b="1" dirty="0"/>
              <a:t>Objectifs II</a:t>
            </a:r>
          </a:p>
        </p:txBody>
      </p:sp>
      <p:sp>
        <p:nvSpPr>
          <p:cNvPr id="3" name="Espace réservé du contenu 2"/>
          <p:cNvSpPr>
            <a:spLocks noGrp="1"/>
          </p:cNvSpPr>
          <p:nvPr>
            <p:ph idx="1"/>
          </p:nvPr>
        </p:nvSpPr>
        <p:spPr>
          <a:xfrm>
            <a:off x="31750" y="1690687"/>
            <a:ext cx="10515600" cy="4912413"/>
          </a:xfrm>
        </p:spPr>
        <p:txBody>
          <a:bodyPr/>
          <a:lstStyle/>
          <a:p>
            <a:r>
              <a:rPr lang="en-US" sz="3200" b="1" dirty="0"/>
              <a:t>-</a:t>
            </a:r>
            <a:r>
              <a:rPr lang="en-US" sz="3200" b="1" dirty="0" err="1"/>
              <a:t>Développer</a:t>
            </a:r>
            <a:r>
              <a:rPr lang="en-US" sz="3200" b="1" dirty="0"/>
              <a:t> des </a:t>
            </a:r>
            <a:r>
              <a:rPr lang="en-US" sz="3200" b="1" dirty="0" err="1"/>
              <a:t>lignes</a:t>
            </a:r>
            <a:r>
              <a:rPr lang="en-US" sz="3200" b="1" dirty="0"/>
              <a:t> directrices et des </a:t>
            </a:r>
            <a:r>
              <a:rPr lang="en-US" sz="3200" b="1" dirty="0" err="1"/>
              <a:t>outils</a:t>
            </a:r>
            <a:r>
              <a:rPr lang="en-US" sz="3200" b="1" dirty="0"/>
              <a:t> au </a:t>
            </a:r>
            <a:r>
              <a:rPr lang="en-US" sz="3200" b="1" dirty="0" err="1"/>
              <a:t>niveau</a:t>
            </a:r>
            <a:r>
              <a:rPr lang="en-US" sz="3200" b="1" dirty="0"/>
              <a:t> </a:t>
            </a:r>
            <a:r>
              <a:rPr lang="en-US" sz="3200" b="1" dirty="0" err="1"/>
              <a:t>européen</a:t>
            </a:r>
            <a:r>
              <a:rPr lang="en-US" sz="3200" b="1" dirty="0"/>
              <a:t> qui </a:t>
            </a:r>
            <a:r>
              <a:rPr lang="en-US" sz="3200" b="1" dirty="0" err="1"/>
              <a:t>permettront</a:t>
            </a:r>
            <a:r>
              <a:rPr lang="en-US" sz="3200" b="1" dirty="0"/>
              <a:t> </a:t>
            </a:r>
            <a:r>
              <a:rPr lang="en-US" sz="3200" b="1" dirty="0" err="1"/>
              <a:t>d’introduire</a:t>
            </a:r>
            <a:r>
              <a:rPr lang="en-US" sz="3200" b="1" dirty="0"/>
              <a:t> un type </a:t>
            </a:r>
            <a:r>
              <a:rPr lang="en-US" sz="3200" b="1" dirty="0" err="1"/>
              <a:t>d’orientation</a:t>
            </a:r>
            <a:r>
              <a:rPr lang="en-US" sz="3200" b="1" dirty="0"/>
              <a:t> flexible et des cursus de formation </a:t>
            </a:r>
            <a:r>
              <a:rPr lang="en-US" sz="3200" b="1" dirty="0" err="1"/>
              <a:t>dans</a:t>
            </a:r>
            <a:r>
              <a:rPr lang="en-US" sz="3200" b="1" dirty="0"/>
              <a:t> les </a:t>
            </a:r>
            <a:r>
              <a:rPr lang="en-US" sz="3200" b="1" dirty="0" err="1"/>
              <a:t>différents</a:t>
            </a:r>
            <a:r>
              <a:rPr lang="en-US" sz="3200" b="1" dirty="0"/>
              <a:t> pays de </a:t>
            </a:r>
            <a:r>
              <a:rPr lang="en-US" sz="3200" b="1" dirty="0" err="1"/>
              <a:t>l’Europe</a:t>
            </a:r>
            <a:endParaRPr lang="fr-FR" sz="3200" b="1" dirty="0"/>
          </a:p>
          <a:p>
            <a:r>
              <a:rPr lang="en-US" sz="3200" b="1" dirty="0"/>
              <a:t>-</a:t>
            </a:r>
            <a:r>
              <a:rPr lang="en-US" sz="3200" b="1" dirty="0" err="1"/>
              <a:t>Développer</a:t>
            </a:r>
            <a:r>
              <a:rPr lang="en-US" sz="3200" b="1" dirty="0"/>
              <a:t> des modules qui </a:t>
            </a:r>
            <a:r>
              <a:rPr lang="en-US" sz="3200" b="1" dirty="0" err="1"/>
              <a:t>peuvent</a:t>
            </a:r>
            <a:r>
              <a:rPr lang="en-US" sz="3200" b="1" dirty="0"/>
              <a:t> </a:t>
            </a:r>
            <a:r>
              <a:rPr lang="en-US" sz="3200" b="1" dirty="0" err="1"/>
              <a:t>également</a:t>
            </a:r>
            <a:r>
              <a:rPr lang="en-US" sz="3200" b="1" dirty="0"/>
              <a:t> </a:t>
            </a:r>
            <a:r>
              <a:rPr lang="en-US" sz="3200" b="1" dirty="0" err="1"/>
              <a:t>être</a:t>
            </a:r>
            <a:r>
              <a:rPr lang="en-US" sz="3200" b="1" dirty="0"/>
              <a:t> </a:t>
            </a:r>
            <a:r>
              <a:rPr lang="en-US" sz="3200" b="1" dirty="0" err="1"/>
              <a:t>utilisés</a:t>
            </a:r>
            <a:r>
              <a:rPr lang="en-US" sz="3200" b="1" dirty="0"/>
              <a:t> </a:t>
            </a:r>
            <a:r>
              <a:rPr lang="en-US" sz="3200" b="1" dirty="0" err="1"/>
              <a:t>indépendamment</a:t>
            </a:r>
            <a:r>
              <a:rPr lang="en-US" sz="3200" b="1" dirty="0"/>
              <a:t> (</a:t>
            </a:r>
            <a:r>
              <a:rPr lang="en-US" sz="3200" b="1" dirty="0" err="1"/>
              <a:t>outils</a:t>
            </a:r>
            <a:r>
              <a:rPr lang="en-US" sz="3200" b="1" dirty="0"/>
              <a:t> pour la validation et </a:t>
            </a:r>
            <a:r>
              <a:rPr lang="en-US" sz="3200" b="1" dirty="0" err="1"/>
              <a:t>l’orientation</a:t>
            </a:r>
            <a:r>
              <a:rPr lang="en-US" sz="3200" b="1" dirty="0"/>
              <a:t>, cursus de formation en langue, formation à </a:t>
            </a:r>
            <a:r>
              <a:rPr lang="en-US" sz="3200" b="1" dirty="0" err="1"/>
              <a:t>l’acquisition</a:t>
            </a:r>
            <a:r>
              <a:rPr lang="en-US" sz="3200" b="1" dirty="0"/>
              <a:t> de </a:t>
            </a:r>
            <a:r>
              <a:rPr lang="en-US" sz="3200" b="1" dirty="0" err="1"/>
              <a:t>compétences</a:t>
            </a:r>
            <a:r>
              <a:rPr lang="en-US" sz="3200" b="1" dirty="0"/>
              <a:t> </a:t>
            </a:r>
            <a:r>
              <a:rPr lang="en-US" sz="3200" b="1" dirty="0" err="1"/>
              <a:t>professionnelles</a:t>
            </a:r>
            <a:endParaRPr lang="fr-FR" sz="3200" b="1" dirty="0"/>
          </a:p>
          <a:p>
            <a:r>
              <a:rPr lang="en-US" sz="3200" b="1" dirty="0"/>
              <a:t>-</a:t>
            </a:r>
            <a:r>
              <a:rPr lang="en-US" sz="3200" b="1" dirty="0" err="1"/>
              <a:t>Développer</a:t>
            </a:r>
            <a:r>
              <a:rPr lang="en-US" sz="3200" b="1" dirty="0"/>
              <a:t> des formations </a:t>
            </a:r>
            <a:r>
              <a:rPr lang="en-US" sz="3200" b="1" dirty="0" err="1"/>
              <a:t>d’enseignants</a:t>
            </a:r>
            <a:r>
              <a:rPr lang="en-US" sz="3200" b="1" dirty="0"/>
              <a:t> pour </a:t>
            </a:r>
            <a:r>
              <a:rPr lang="en-US" sz="3200" b="1" dirty="0" err="1"/>
              <a:t>permettre</a:t>
            </a:r>
            <a:r>
              <a:rPr lang="en-US" sz="3200" b="1" dirty="0"/>
              <a:t> le </a:t>
            </a:r>
            <a:r>
              <a:rPr lang="en-US" sz="3200" b="1" dirty="0" err="1"/>
              <a:t>transfert</a:t>
            </a:r>
            <a:r>
              <a:rPr lang="en-US" sz="3200" b="1" dirty="0"/>
              <a:t> de concepts</a:t>
            </a:r>
            <a:endParaRPr lang="fr-FR" sz="3200" b="1" dirty="0"/>
          </a:p>
          <a:p>
            <a:endParaRPr lang="fr-FR" dirty="0"/>
          </a:p>
        </p:txBody>
      </p:sp>
    </p:spTree>
    <p:extLst>
      <p:ext uri="{BB962C8B-B14F-4D97-AF65-F5344CB8AC3E}">
        <p14:creationId xmlns:p14="http://schemas.microsoft.com/office/powerpoint/2010/main" val="96350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En d’autres termes</a:t>
            </a:r>
          </a:p>
        </p:txBody>
      </p:sp>
      <p:sp>
        <p:nvSpPr>
          <p:cNvPr id="3" name="Espace réservé du contenu 2"/>
          <p:cNvSpPr>
            <a:spLocks noGrp="1"/>
          </p:cNvSpPr>
          <p:nvPr>
            <p:ph idx="1"/>
          </p:nvPr>
        </p:nvSpPr>
        <p:spPr>
          <a:xfrm>
            <a:off x="838200" y="1825624"/>
            <a:ext cx="10515600" cy="4784725"/>
          </a:xfrm>
        </p:spPr>
        <p:txBody>
          <a:bodyPr>
            <a:normAutofit fontScale="77500" lnSpcReduction="20000"/>
          </a:bodyPr>
          <a:lstStyle/>
          <a:p>
            <a:r>
              <a:rPr lang="en-US" b="1" dirty="0"/>
              <a:t>1. </a:t>
            </a:r>
            <a:r>
              <a:rPr lang="en-US" b="1" dirty="0" err="1"/>
              <a:t>Promouvoir</a:t>
            </a:r>
            <a:r>
              <a:rPr lang="en-US" b="1" dirty="0"/>
              <a:t> </a:t>
            </a:r>
            <a:r>
              <a:rPr lang="en-US" b="1" dirty="0" err="1"/>
              <a:t>l’intégration</a:t>
            </a:r>
            <a:r>
              <a:rPr lang="en-US" b="1" dirty="0"/>
              <a:t> </a:t>
            </a:r>
            <a:r>
              <a:rPr lang="en-US" b="1" dirty="0" err="1"/>
              <a:t>rapide</a:t>
            </a:r>
            <a:r>
              <a:rPr lang="en-US" b="1" dirty="0"/>
              <a:t> des migrants et des </a:t>
            </a:r>
            <a:r>
              <a:rPr lang="en-US" b="1" dirty="0" err="1"/>
              <a:t>réfugiés</a:t>
            </a:r>
            <a:r>
              <a:rPr lang="en-US" b="1" dirty="0"/>
              <a:t> sur le </a:t>
            </a:r>
            <a:r>
              <a:rPr lang="en-US" b="1" dirty="0" err="1"/>
              <a:t>marché</a:t>
            </a:r>
            <a:r>
              <a:rPr lang="en-US" b="1" dirty="0"/>
              <a:t> du travail avec </a:t>
            </a:r>
            <a:r>
              <a:rPr lang="en-US" b="1" dirty="0" err="1"/>
              <a:t>l’aide</a:t>
            </a:r>
            <a:r>
              <a:rPr lang="en-US" b="1" dirty="0"/>
              <a:t> de:</a:t>
            </a:r>
          </a:p>
          <a:p>
            <a:pPr marL="0" indent="0">
              <a:buNone/>
            </a:pPr>
            <a:r>
              <a:rPr lang="en-US" b="1" dirty="0"/>
              <a:t> </a:t>
            </a:r>
            <a:endParaRPr lang="fr-FR" b="1" dirty="0"/>
          </a:p>
          <a:p>
            <a:r>
              <a:rPr lang="en-US" dirty="0"/>
              <a:t>a) orientation </a:t>
            </a:r>
            <a:r>
              <a:rPr lang="en-US" dirty="0" err="1"/>
              <a:t>individuelle</a:t>
            </a:r>
            <a:r>
              <a:rPr lang="en-US" dirty="0"/>
              <a:t> , </a:t>
            </a:r>
            <a:endParaRPr lang="fr-FR" dirty="0"/>
          </a:p>
          <a:p>
            <a:r>
              <a:rPr lang="en-US" dirty="0"/>
              <a:t>b) </a:t>
            </a:r>
            <a:r>
              <a:rPr lang="en-US" dirty="0" err="1"/>
              <a:t>une</a:t>
            </a:r>
            <a:r>
              <a:rPr lang="en-US" dirty="0"/>
              <a:t> formation à la </a:t>
            </a:r>
            <a:r>
              <a:rPr lang="en-US" dirty="0" err="1"/>
              <a:t>fois</a:t>
            </a:r>
            <a:r>
              <a:rPr lang="en-US" dirty="0"/>
              <a:t> collective et </a:t>
            </a:r>
            <a:r>
              <a:rPr lang="en-US" dirty="0" err="1"/>
              <a:t>individualisée</a:t>
            </a:r>
            <a:r>
              <a:rPr lang="en-US" dirty="0"/>
              <a:t>  </a:t>
            </a:r>
            <a:endParaRPr lang="fr-FR" dirty="0"/>
          </a:p>
          <a:p>
            <a:r>
              <a:rPr lang="en-US" dirty="0"/>
              <a:t>c) </a:t>
            </a:r>
            <a:r>
              <a:rPr lang="en-US" dirty="0" err="1"/>
              <a:t>coopérations</a:t>
            </a:r>
            <a:r>
              <a:rPr lang="en-US" dirty="0"/>
              <a:t> avec les </a:t>
            </a:r>
            <a:r>
              <a:rPr lang="en-US" dirty="0" err="1"/>
              <a:t>entreprises</a:t>
            </a:r>
            <a:r>
              <a:rPr lang="en-US" dirty="0"/>
              <a:t>. </a:t>
            </a:r>
            <a:endParaRPr lang="fr-FR" dirty="0"/>
          </a:p>
          <a:p>
            <a:pPr marL="0" indent="0">
              <a:buNone/>
            </a:pPr>
            <a:r>
              <a:rPr lang="en-US" dirty="0"/>
              <a:t>Les études les plus </a:t>
            </a:r>
            <a:r>
              <a:rPr lang="en-US" dirty="0" err="1"/>
              <a:t>récentes</a:t>
            </a:r>
            <a:r>
              <a:rPr lang="en-US" dirty="0"/>
              <a:t> </a:t>
            </a:r>
            <a:r>
              <a:rPr lang="en-US" dirty="0" err="1"/>
              <a:t>montrent</a:t>
            </a:r>
            <a:r>
              <a:rPr lang="en-US" dirty="0"/>
              <a:t> que le travail </a:t>
            </a:r>
            <a:r>
              <a:rPr lang="en-US" dirty="0" err="1"/>
              <a:t>est</a:t>
            </a:r>
            <a:r>
              <a:rPr lang="en-US" dirty="0"/>
              <a:t> la </a:t>
            </a:r>
            <a:r>
              <a:rPr lang="en-US" dirty="0" err="1"/>
              <a:t>meilleure</a:t>
            </a:r>
            <a:r>
              <a:rPr lang="en-US" dirty="0"/>
              <a:t> base pour </a:t>
            </a:r>
            <a:r>
              <a:rPr lang="en-US" dirty="0" err="1"/>
              <a:t>une</a:t>
            </a:r>
            <a:r>
              <a:rPr lang="en-US" dirty="0"/>
              <a:t> bonne </a:t>
            </a:r>
            <a:r>
              <a:rPr lang="en-US" dirty="0" err="1"/>
              <a:t>intégration</a:t>
            </a:r>
            <a:r>
              <a:rPr lang="en-US" dirty="0"/>
              <a:t> des migrants/</a:t>
            </a:r>
            <a:r>
              <a:rPr lang="en-US" dirty="0" err="1"/>
              <a:t>réfugiés</a:t>
            </a:r>
            <a:r>
              <a:rPr lang="en-US" dirty="0"/>
              <a:t> et </a:t>
            </a:r>
            <a:r>
              <a:rPr lang="en-US" dirty="0" err="1"/>
              <a:t>leurs</a:t>
            </a:r>
            <a:r>
              <a:rPr lang="en-US" dirty="0"/>
              <a:t> </a:t>
            </a:r>
            <a:r>
              <a:rPr lang="en-US" dirty="0" err="1"/>
              <a:t>familles</a:t>
            </a:r>
            <a:r>
              <a:rPr lang="en-US" dirty="0"/>
              <a:t> et a des </a:t>
            </a:r>
            <a:r>
              <a:rPr lang="en-US" dirty="0" err="1"/>
              <a:t>effets</a:t>
            </a:r>
            <a:r>
              <a:rPr lang="en-US" dirty="0"/>
              <a:t> à </a:t>
            </a:r>
            <a:r>
              <a:rPr lang="en-US" dirty="0" err="1"/>
              <a:t>très</a:t>
            </a:r>
            <a:r>
              <a:rPr lang="en-US" dirty="0"/>
              <a:t> long </a:t>
            </a:r>
            <a:r>
              <a:rPr lang="en-US" dirty="0" err="1"/>
              <a:t>terme</a:t>
            </a:r>
            <a:r>
              <a:rPr lang="en-US" dirty="0"/>
              <a:t>. </a:t>
            </a:r>
            <a:endParaRPr lang="fr-FR" dirty="0"/>
          </a:p>
          <a:p>
            <a:r>
              <a:rPr lang="en-US" b="1" dirty="0"/>
              <a:t>2. </a:t>
            </a:r>
            <a:r>
              <a:rPr lang="en-US" b="1" dirty="0" err="1"/>
              <a:t>Développer</a:t>
            </a:r>
            <a:r>
              <a:rPr lang="en-US" b="1" dirty="0"/>
              <a:t> des concepts de formation continue et de </a:t>
            </a:r>
            <a:r>
              <a:rPr lang="en-US" b="1" dirty="0" err="1"/>
              <a:t>monter</a:t>
            </a:r>
            <a:r>
              <a:rPr lang="en-US" b="1" dirty="0"/>
              <a:t> les </a:t>
            </a:r>
            <a:r>
              <a:rPr lang="en-US" b="1" dirty="0" err="1"/>
              <a:t>échelons</a:t>
            </a:r>
            <a:r>
              <a:rPr lang="en-US" b="1" dirty="0"/>
              <a:t> </a:t>
            </a:r>
            <a:r>
              <a:rPr lang="en-US" b="1" dirty="0" err="1"/>
              <a:t>dans</a:t>
            </a:r>
            <a:r>
              <a:rPr lang="en-US" b="1" dirty="0"/>
              <a:t> </a:t>
            </a:r>
            <a:r>
              <a:rPr lang="en-US" b="1" dirty="0" err="1"/>
              <a:t>l’entreprise</a:t>
            </a:r>
            <a:r>
              <a:rPr lang="en-US" b="1" dirty="0"/>
              <a:t>. </a:t>
            </a:r>
            <a:r>
              <a:rPr lang="en-US" b="1" dirty="0" err="1"/>
              <a:t>Ceci</a:t>
            </a:r>
            <a:r>
              <a:rPr lang="en-US" b="1" dirty="0"/>
              <a:t> assure des perspectives à long </a:t>
            </a:r>
            <a:r>
              <a:rPr lang="en-US" b="1" dirty="0" err="1"/>
              <a:t>terme</a:t>
            </a:r>
            <a:r>
              <a:rPr lang="en-US" b="1" dirty="0"/>
              <a:t> pour les migrants, les </a:t>
            </a:r>
            <a:r>
              <a:rPr lang="en-US" b="1" dirty="0" err="1"/>
              <a:t>locaux</a:t>
            </a:r>
            <a:r>
              <a:rPr lang="en-US" b="1" dirty="0"/>
              <a:t>, </a:t>
            </a:r>
            <a:r>
              <a:rPr lang="en-US" b="1" dirty="0" err="1"/>
              <a:t>l’économie</a:t>
            </a:r>
            <a:r>
              <a:rPr lang="en-US" b="1" dirty="0"/>
              <a:t> et la </a:t>
            </a:r>
            <a:r>
              <a:rPr lang="en-US" b="1" dirty="0" err="1"/>
              <a:t>société</a:t>
            </a:r>
            <a:r>
              <a:rPr lang="en-US" b="1" dirty="0"/>
              <a:t> et </a:t>
            </a:r>
            <a:r>
              <a:rPr lang="en-US" dirty="0"/>
              <a:t>a pour consequence, </a:t>
            </a:r>
            <a:endParaRPr lang="fr-FR" dirty="0"/>
          </a:p>
          <a:p>
            <a:r>
              <a:rPr lang="en-US" b="1" dirty="0"/>
              <a:t>3. De </a:t>
            </a:r>
            <a:r>
              <a:rPr lang="en-US" b="1" dirty="0" err="1"/>
              <a:t>saisir</a:t>
            </a:r>
            <a:r>
              <a:rPr lang="en-US" b="1" dirty="0"/>
              <a:t> </a:t>
            </a:r>
            <a:r>
              <a:rPr lang="en-US" b="1" dirty="0" err="1"/>
              <a:t>l’immigration</a:t>
            </a:r>
            <a:r>
              <a:rPr lang="en-US" b="1" dirty="0"/>
              <a:t> </a:t>
            </a:r>
            <a:r>
              <a:rPr lang="en-US" b="1" dirty="0" err="1"/>
              <a:t>comme</a:t>
            </a:r>
            <a:r>
              <a:rPr lang="en-US" b="1" dirty="0"/>
              <a:t> </a:t>
            </a:r>
            <a:r>
              <a:rPr lang="en-US" b="1" dirty="0" err="1"/>
              <a:t>une</a:t>
            </a:r>
            <a:r>
              <a:rPr lang="en-US" b="1" dirty="0"/>
              <a:t> chance et de </a:t>
            </a:r>
            <a:r>
              <a:rPr lang="en-US" b="1" dirty="0" err="1"/>
              <a:t>l’utilizer</a:t>
            </a:r>
            <a:r>
              <a:rPr lang="en-US" b="1" dirty="0"/>
              <a:t> </a:t>
            </a:r>
            <a:r>
              <a:rPr lang="en-US" b="1" dirty="0" err="1"/>
              <a:t>comme</a:t>
            </a:r>
            <a:r>
              <a:rPr lang="en-US" b="1" dirty="0"/>
              <a:t> </a:t>
            </a:r>
            <a:r>
              <a:rPr lang="en-US" b="1" dirty="0" err="1"/>
              <a:t>une</a:t>
            </a:r>
            <a:r>
              <a:rPr lang="en-US" b="1" dirty="0"/>
              <a:t> situation </a:t>
            </a:r>
            <a:r>
              <a:rPr lang="en-US" b="1" dirty="0" err="1"/>
              <a:t>gagnante-gagnante</a:t>
            </a:r>
            <a:r>
              <a:rPr lang="en-US" b="1" dirty="0"/>
              <a:t> pour les migrants/</a:t>
            </a:r>
            <a:r>
              <a:rPr lang="en-US" b="1" dirty="0" err="1"/>
              <a:t>réfugiés</a:t>
            </a:r>
            <a:r>
              <a:rPr lang="en-US" b="1" dirty="0"/>
              <a:t>, les </a:t>
            </a:r>
            <a:r>
              <a:rPr lang="en-US" b="1" dirty="0" err="1"/>
              <a:t>entreprises</a:t>
            </a:r>
            <a:r>
              <a:rPr lang="en-US" b="1" dirty="0"/>
              <a:t>, la </a:t>
            </a:r>
            <a:r>
              <a:rPr lang="en-US" b="1" dirty="0" err="1"/>
              <a:t>société</a:t>
            </a:r>
            <a:r>
              <a:rPr lang="en-US" b="1" dirty="0"/>
              <a:t> et </a:t>
            </a:r>
            <a:r>
              <a:rPr lang="en-US" b="1" dirty="0" err="1"/>
              <a:t>l’Europe</a:t>
            </a:r>
            <a:r>
              <a:rPr lang="en-US" b="1" dirty="0"/>
              <a:t> en </a:t>
            </a:r>
            <a:r>
              <a:rPr lang="en-US" b="1" dirty="0" err="1"/>
              <a:t>ces</a:t>
            </a:r>
            <a:r>
              <a:rPr lang="en-US" b="1" dirty="0"/>
              <a:t> temps de </a:t>
            </a:r>
            <a:r>
              <a:rPr lang="en-US" b="1" dirty="0" err="1"/>
              <a:t>changement</a:t>
            </a:r>
            <a:r>
              <a:rPr lang="en-US" b="1" dirty="0"/>
              <a:t> </a:t>
            </a:r>
            <a:r>
              <a:rPr lang="en-US" b="1" dirty="0" err="1"/>
              <a:t>démographique</a:t>
            </a:r>
            <a:r>
              <a:rPr lang="en-US" b="1" dirty="0"/>
              <a:t> et de main d’oeuvre </a:t>
            </a:r>
            <a:r>
              <a:rPr lang="en-US" b="1" dirty="0" err="1"/>
              <a:t>qualifiée</a:t>
            </a:r>
            <a:endParaRPr lang="fr-FR" dirty="0"/>
          </a:p>
        </p:txBody>
      </p:sp>
    </p:spTree>
    <p:extLst>
      <p:ext uri="{BB962C8B-B14F-4D97-AF65-F5344CB8AC3E}">
        <p14:creationId xmlns:p14="http://schemas.microsoft.com/office/powerpoint/2010/main" val="8058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541587"/>
          </a:xfrm>
        </p:spPr>
        <p:txBody>
          <a:bodyPr>
            <a:noAutofit/>
          </a:bodyPr>
          <a:lstStyle/>
          <a:p>
            <a:br>
              <a:rPr lang="fr-FR" sz="4000" dirty="0"/>
            </a:br>
            <a:r>
              <a:rPr lang="fr-FR" sz="4000" b="1" dirty="0"/>
              <a:t> </a:t>
            </a:r>
            <a:br>
              <a:rPr lang="fr-FR" sz="4000" dirty="0"/>
            </a:br>
            <a:br>
              <a:rPr lang="fr-FR" sz="4000" dirty="0"/>
            </a:br>
            <a:r>
              <a:rPr lang="fr-FR" sz="4000" b="1" dirty="0"/>
              <a:t>Vers une approche innovante et globale pour les migrants/réfugiés, de l’apprentissage d’une langue à l’obtention d’une formation et souvent plus</a:t>
            </a:r>
            <a:endParaRPr lang="fr-FR" sz="4000" dirty="0"/>
          </a:p>
        </p:txBody>
      </p:sp>
      <p:sp>
        <p:nvSpPr>
          <p:cNvPr id="3" name="Sous-titre 2"/>
          <p:cNvSpPr>
            <a:spLocks noGrp="1"/>
          </p:cNvSpPr>
          <p:nvPr>
            <p:ph type="subTitle" idx="1"/>
          </p:nvPr>
        </p:nvSpPr>
        <p:spPr>
          <a:xfrm>
            <a:off x="1524000" y="3811349"/>
            <a:ext cx="9144000" cy="2506901"/>
          </a:xfrm>
        </p:spPr>
        <p:txBody>
          <a:bodyPr>
            <a:normAutofit fontScale="62500" lnSpcReduction="20000"/>
          </a:bodyPr>
          <a:lstStyle/>
          <a:p>
            <a:endParaRPr lang="fr-FR" b="1" dirty="0"/>
          </a:p>
          <a:p>
            <a:endParaRPr lang="fr-FR" b="1" dirty="0"/>
          </a:p>
          <a:p>
            <a:endParaRPr lang="fr-FR" b="1" dirty="0"/>
          </a:p>
          <a:p>
            <a:r>
              <a:rPr lang="fr-FR" sz="5100" b="1" dirty="0"/>
              <a:t>Ou comment enseigner aux migrants/réfugiés dans une même école à la fois une langue à des fins professionnelles tout en leur donnant un stage pratique et voir plus</a:t>
            </a:r>
            <a:endParaRPr lang="fr-FR" sz="5100" dirty="0"/>
          </a:p>
        </p:txBody>
      </p:sp>
    </p:spTree>
    <p:extLst>
      <p:ext uri="{BB962C8B-B14F-4D97-AF65-F5344CB8AC3E}">
        <p14:creationId xmlns:p14="http://schemas.microsoft.com/office/powerpoint/2010/main" val="1176839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La nouvelle approche proposée par l’école </a:t>
            </a:r>
            <a:r>
              <a:rPr lang="fr-FR" b="1" dirty="0" err="1"/>
              <a:t>Cuben</a:t>
            </a:r>
            <a:r>
              <a:rPr lang="fr-FR" b="1" dirty="0"/>
              <a:t> </a:t>
            </a:r>
            <a:br>
              <a:rPr lang="fr-FR" dirty="0"/>
            </a:br>
            <a:endParaRPr lang="fr-FR" dirty="0"/>
          </a:p>
        </p:txBody>
      </p:sp>
      <p:sp>
        <p:nvSpPr>
          <p:cNvPr id="3" name="Espace réservé du contenu 2"/>
          <p:cNvSpPr>
            <a:spLocks noGrp="1"/>
          </p:cNvSpPr>
          <p:nvPr>
            <p:ph idx="1"/>
          </p:nvPr>
        </p:nvSpPr>
        <p:spPr>
          <a:xfrm>
            <a:off x="935305" y="1690687"/>
            <a:ext cx="10515600" cy="5034577"/>
          </a:xfrm>
        </p:spPr>
        <p:txBody>
          <a:bodyPr>
            <a:normAutofit/>
          </a:bodyPr>
          <a:lstStyle/>
          <a:p>
            <a:r>
              <a:rPr lang="fr-FR" sz="4400" dirty="0"/>
              <a:t>Cette approche est globale avec plusieurs objectifs:</a:t>
            </a:r>
          </a:p>
          <a:p>
            <a:r>
              <a:rPr lang="fr-FR" sz="4400" dirty="0"/>
              <a:t>Permettre aux étudiants de trouver une nouvelle vie, </a:t>
            </a:r>
          </a:p>
          <a:p>
            <a:r>
              <a:rPr lang="fr-FR" sz="4400" dirty="0"/>
              <a:t>D’apprendre d’une façon nouvelle, pratique et dynamique comment intégrer une nouvelle société à travers le travail</a:t>
            </a:r>
            <a:r>
              <a:rPr lang="fr-FR" sz="4400" b="1" dirty="0"/>
              <a:t>. </a:t>
            </a:r>
          </a:p>
          <a:p>
            <a:pPr marL="0" indent="0">
              <a:buNone/>
            </a:pPr>
            <a:endParaRPr lang="fr-FR" b="1" dirty="0" err="1"/>
          </a:p>
        </p:txBody>
      </p:sp>
    </p:spTree>
    <p:extLst>
      <p:ext uri="{BB962C8B-B14F-4D97-AF65-F5344CB8AC3E}">
        <p14:creationId xmlns:p14="http://schemas.microsoft.com/office/powerpoint/2010/main" val="991416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6474072"/>
          </a:xfrm>
        </p:spPr>
        <p:txBody>
          <a:bodyPr/>
          <a:lstStyle/>
          <a:p>
            <a:pPr marL="0" indent="0" algn="ctr">
              <a:buNone/>
            </a:pPr>
            <a:endParaRPr lang="fr-FR" dirty="0"/>
          </a:p>
          <a:p>
            <a:pPr marL="0" indent="0">
              <a:buNone/>
            </a:pPr>
            <a:endParaRPr lang="fr-FR" dirty="0"/>
          </a:p>
          <a:p>
            <a:pPr marL="0" indent="0">
              <a:buNone/>
            </a:pPr>
            <a:endParaRPr lang="fr-FR" dirty="0"/>
          </a:p>
          <a:p>
            <a:pPr marL="0" indent="0" algn="ctr">
              <a:buNone/>
            </a:pPr>
            <a:r>
              <a:rPr lang="fr-FR" sz="3600" b="1" dirty="0"/>
              <a:t>L’école CUBEN</a:t>
            </a:r>
          </a:p>
          <a:p>
            <a:pPr marL="0" indent="0">
              <a:buNone/>
            </a:pPr>
            <a:endParaRPr lang="fr-FR" dirty="0"/>
          </a:p>
          <a:p>
            <a:pPr marL="0" indent="0">
              <a:buNone/>
            </a:pPr>
            <a:r>
              <a:rPr lang="fr-FR" dirty="0"/>
              <a:t>L’école </a:t>
            </a:r>
            <a:r>
              <a:rPr lang="fr-FR" dirty="0" err="1"/>
              <a:t>Cuben</a:t>
            </a:r>
            <a:r>
              <a:rPr lang="fr-FR" dirty="0"/>
              <a:t> a 1600 étudiants  pour des cours de langue suédoise et organise des cours spéciaux à des fins professionnelles en fonction des besoins du marché</a:t>
            </a:r>
          </a:p>
          <a:p>
            <a:pPr marL="0" indent="0">
              <a:buNone/>
            </a:pPr>
            <a:r>
              <a:rPr lang="fr-FR" dirty="0"/>
              <a:t>Elle dispose de 40 enseignants et de 4 </a:t>
            </a:r>
            <a:r>
              <a:rPr lang="fr-FR" dirty="0" err="1"/>
              <a:t>coachs</a:t>
            </a:r>
            <a:endParaRPr lang="fr-FR" dirty="0"/>
          </a:p>
        </p:txBody>
      </p:sp>
    </p:spTree>
    <p:extLst>
      <p:ext uri="{BB962C8B-B14F-4D97-AF65-F5344CB8AC3E}">
        <p14:creationId xmlns:p14="http://schemas.microsoft.com/office/powerpoint/2010/main" val="1803119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018613"/>
          </a:xfrm>
        </p:spPr>
        <p:txBody>
          <a:bodyPr/>
          <a:lstStyle/>
          <a:p>
            <a:pPr algn="ctr"/>
            <a:r>
              <a:rPr lang="fr-FR" b="1" dirty="0" err="1"/>
              <a:t>Cuben</a:t>
            </a:r>
            <a:endParaRPr lang="fr-FR" b="1" dirty="0"/>
          </a:p>
        </p:txBody>
      </p:sp>
      <p:sp>
        <p:nvSpPr>
          <p:cNvPr id="3" name="Espace réservé du contenu 2"/>
          <p:cNvSpPr>
            <a:spLocks noGrp="1"/>
          </p:cNvSpPr>
          <p:nvPr>
            <p:ph idx="1"/>
          </p:nvPr>
        </p:nvSpPr>
        <p:spPr>
          <a:xfrm>
            <a:off x="838200" y="1383738"/>
            <a:ext cx="10515600" cy="4793225"/>
          </a:xfrm>
        </p:spPr>
        <p:txBody>
          <a:bodyPr>
            <a:normAutofit fontScale="92500" lnSpcReduction="10000"/>
          </a:bodyPr>
          <a:lstStyle/>
          <a:p>
            <a:r>
              <a:rPr lang="fr-FR" dirty="0" err="1"/>
              <a:t>Cuben</a:t>
            </a:r>
            <a:r>
              <a:rPr lang="fr-FR" dirty="0"/>
              <a:t> organise un processus global de formation et d’intégration professionnelle des migrants/réfugiés en offrant:</a:t>
            </a:r>
          </a:p>
          <a:p>
            <a:r>
              <a:rPr lang="fr-FR" dirty="0"/>
              <a:t>Des cours de langue, </a:t>
            </a:r>
          </a:p>
          <a:p>
            <a:r>
              <a:rPr lang="fr-FR" dirty="0"/>
              <a:t>Des cours de langue à des fins professionnelles, </a:t>
            </a:r>
          </a:p>
          <a:p>
            <a:r>
              <a:rPr lang="fr-FR" dirty="0"/>
              <a:t>Un apprentissage à partir de documents appropriés et authentiques obtenus dans les entreprises, </a:t>
            </a:r>
          </a:p>
          <a:p>
            <a:r>
              <a:rPr lang="fr-FR" dirty="0"/>
              <a:t>Négociations par les </a:t>
            </a:r>
            <a:r>
              <a:rPr lang="fr-FR" dirty="0" err="1"/>
              <a:t>coachs</a:t>
            </a:r>
            <a:r>
              <a:rPr lang="fr-FR" dirty="0"/>
              <a:t> avec les employeurs, </a:t>
            </a:r>
          </a:p>
          <a:p>
            <a:r>
              <a:rPr lang="fr-FR" dirty="0"/>
              <a:t>Propositions de stages obtenues par les </a:t>
            </a:r>
            <a:r>
              <a:rPr lang="fr-FR" dirty="0" err="1"/>
              <a:t>coachs</a:t>
            </a:r>
            <a:r>
              <a:rPr lang="fr-FR" dirty="0"/>
              <a:t>, </a:t>
            </a:r>
          </a:p>
          <a:p>
            <a:r>
              <a:rPr lang="fr-FR" dirty="0"/>
              <a:t>Même des propositions d’emploi,  </a:t>
            </a:r>
          </a:p>
          <a:p>
            <a:r>
              <a:rPr lang="fr-FR" dirty="0"/>
              <a:t>Et pendant tout le processus un suivi permanent des étudiants par les enseignants et les </a:t>
            </a:r>
            <a:r>
              <a:rPr lang="fr-FR" dirty="0" err="1"/>
              <a:t>coachs</a:t>
            </a:r>
            <a:endParaRPr lang="fr-FR" dirty="0"/>
          </a:p>
        </p:txBody>
      </p:sp>
    </p:spTree>
    <p:extLst>
      <p:ext uri="{BB962C8B-B14F-4D97-AF65-F5344CB8AC3E}">
        <p14:creationId xmlns:p14="http://schemas.microsoft.com/office/powerpoint/2010/main" val="4068526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601240"/>
          </a:xfrm>
        </p:spPr>
        <p:txBody>
          <a:bodyPr>
            <a:noAutofit/>
          </a:bodyPr>
          <a:lstStyle/>
          <a:p>
            <a:pPr algn="ctr"/>
            <a:r>
              <a:rPr lang="fr-FR" sz="3600" b="1" dirty="0" err="1"/>
              <a:t>Cuben</a:t>
            </a:r>
            <a:r>
              <a:rPr lang="fr-FR" sz="3600" b="1" dirty="0"/>
              <a:t> offre à d’autres structures en Europe de bénéficier de son expérience réussie grâce à sa </a:t>
            </a:r>
            <a:r>
              <a:rPr lang="fr-FR" sz="3600" b="1" u="sng" dirty="0"/>
              <a:t>Boîte à outils</a:t>
            </a:r>
          </a:p>
        </p:txBody>
      </p:sp>
      <p:sp>
        <p:nvSpPr>
          <p:cNvPr id="3" name="Espace réservé du contenu 2"/>
          <p:cNvSpPr>
            <a:spLocks noGrp="1"/>
          </p:cNvSpPr>
          <p:nvPr>
            <p:ph idx="1"/>
          </p:nvPr>
        </p:nvSpPr>
        <p:spPr>
          <a:xfrm>
            <a:off x="838200" y="2095837"/>
            <a:ext cx="10515600" cy="4081126"/>
          </a:xfrm>
        </p:spPr>
        <p:txBody>
          <a:bodyPr>
            <a:normAutofit lnSpcReduction="10000"/>
          </a:bodyPr>
          <a:lstStyle/>
          <a:p>
            <a:r>
              <a:rPr lang="fr-FR" dirty="0"/>
              <a:t>Des cours  adaptés à des fins professionnelles et correspondant à la création de compétences compatibles avec les demandes des employeurs.</a:t>
            </a:r>
            <a:r>
              <a:rPr lang="fr-FR" u="sng" dirty="0"/>
              <a:t> </a:t>
            </a:r>
          </a:p>
          <a:p>
            <a:r>
              <a:rPr lang="fr-FR" b="1" dirty="0"/>
              <a:t> </a:t>
            </a:r>
            <a:r>
              <a:rPr lang="fr-FR" dirty="0"/>
              <a:t>Une méthode: un travail pratique et théorique à la fois pour parvenir une correspondance et une coopération harmonieuse entre réfugiés/migrants et employeurs. </a:t>
            </a:r>
          </a:p>
          <a:p>
            <a:r>
              <a:rPr lang="fr-FR" dirty="0"/>
              <a:t>L’enseignement est basé sur le nouveau rôle de l’enseignant: une nouvelle manière de gérer l’enseignement et les cours, les suivis et le matériel pédagogique</a:t>
            </a:r>
            <a:r>
              <a:rPr lang="fr-FR" b="1" dirty="0"/>
              <a:t>. Il s’agit ni plus ni moins d’une remise en question de la pédagogie traditionnelle </a:t>
            </a:r>
          </a:p>
        </p:txBody>
      </p:sp>
    </p:spTree>
    <p:extLst>
      <p:ext uri="{BB962C8B-B14F-4D97-AF65-F5344CB8AC3E}">
        <p14:creationId xmlns:p14="http://schemas.microsoft.com/office/powerpoint/2010/main" val="34699798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536</TotalTime>
  <Words>1611</Words>
  <Application>Microsoft Office PowerPoint</Application>
  <PresentationFormat>Grand écran</PresentationFormat>
  <Paragraphs>123</Paragraphs>
  <Slides>21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21</vt:i4>
      </vt:variant>
    </vt:vector>
  </HeadingPairs>
  <TitlesOfParts>
    <vt:vector size="25" baseType="lpstr">
      <vt:lpstr>Arial</vt:lpstr>
      <vt:lpstr>Calibri</vt:lpstr>
      <vt:lpstr>Calibri Light</vt:lpstr>
      <vt:lpstr>Thème Office</vt:lpstr>
      <vt:lpstr>Le projet TALENTS    ERASMUS + KA2 / partenariat stratégique </vt:lpstr>
      <vt:lpstr>Objectifs I</vt:lpstr>
      <vt:lpstr>Objectifs II</vt:lpstr>
      <vt:lpstr>En d’autres termes</vt:lpstr>
      <vt:lpstr>    Vers une approche innovante et globale pour les migrants/réfugiés, de l’apprentissage d’une langue à l’obtention d’une formation et souvent plus</vt:lpstr>
      <vt:lpstr>La nouvelle approche proposée par l’école Cuben  </vt:lpstr>
      <vt:lpstr>Présentation PowerPoint</vt:lpstr>
      <vt:lpstr>Cuben</vt:lpstr>
      <vt:lpstr>Cuben offre à d’autres structures en Europe de bénéficier de son expérience réussie grâce à sa Boîte à outils</vt:lpstr>
      <vt:lpstr>La boîte à outils de CUBEN offre trois modules: </vt:lpstr>
      <vt:lpstr>La Boîte à outils – suite Module n°2   </vt:lpstr>
      <vt:lpstr>Boîte à outils suite</vt:lpstr>
      <vt:lpstr>Questions</vt:lpstr>
      <vt:lpstr>Les coachs</vt:lpstr>
      <vt:lpstr> Les différentes étapes des cours spécialisés</vt:lpstr>
      <vt:lpstr>Le contenu des cours spécialisés</vt:lpstr>
      <vt:lpstr>Le contenu suite</vt:lpstr>
      <vt:lpstr>Hotel Talents</vt:lpstr>
      <vt:lpstr>Les résultats attendus sont l’acquisition des compétences suivantes en plus d’une meilleure employabilité et une meilleure connaissance du suédois </vt:lpstr>
      <vt:lpstr>Comment le projet Talents va-t-il de l’avant?</vt:lpstr>
      <vt:lpstr>Les partenaires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innovative and all-in-one approach for refugees and migrants, from teaching a language to obtaining an traineeship or even more</dc:title>
  <dc:creator>Michel Lefranc</dc:creator>
  <cp:lastModifiedBy>Michel Lefranc</cp:lastModifiedBy>
  <cp:revision>66</cp:revision>
  <dcterms:created xsi:type="dcterms:W3CDTF">2017-04-27T16:22:17Z</dcterms:created>
  <dcterms:modified xsi:type="dcterms:W3CDTF">2017-05-11T05:54:04Z</dcterms:modified>
</cp:coreProperties>
</file>